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79" d="100"/>
          <a:sy n="79"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7D7C8C3-749E-49C8-B755-4F0FD1D60B8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92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394A3-B988-4E23-952E-5A21241F23F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9181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48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52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351650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87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19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03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53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358547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94A3-B988-4E23-952E-5A21241F23F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7C8C3-749E-49C8-B755-4F0FD1D60B8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91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0394A3-B988-4E23-952E-5A21241F23F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20254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0394A3-B988-4E23-952E-5A21241F23F6}"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7C8C3-749E-49C8-B755-4F0FD1D60B8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53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394A3-B988-4E23-952E-5A21241F23F6}"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7C8C3-749E-49C8-B755-4F0FD1D60B8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97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394A3-B988-4E23-952E-5A21241F23F6}"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425078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394A3-B988-4E23-952E-5A21241F23F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7C8C3-749E-49C8-B755-4F0FD1D60B8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06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394A3-B988-4E23-952E-5A21241F23F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7C8C3-749E-49C8-B755-4F0FD1D60B8C}" type="slidenum">
              <a:rPr lang="en-US" smtClean="0"/>
              <a:t>‹#›</a:t>
            </a:fld>
            <a:endParaRPr lang="en-US"/>
          </a:p>
        </p:txBody>
      </p:sp>
    </p:spTree>
    <p:extLst>
      <p:ext uri="{BB962C8B-B14F-4D97-AF65-F5344CB8AC3E}">
        <p14:creationId xmlns:p14="http://schemas.microsoft.com/office/powerpoint/2010/main" val="161902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0394A3-B988-4E23-952E-5A21241F23F6}" type="datetimeFigureOut">
              <a:rPr lang="en-US" smtClean="0"/>
              <a:t>8/1/2021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D7C8C3-749E-49C8-B755-4F0FD1D60B8C}" type="slidenum">
              <a:rPr lang="en-US" smtClean="0"/>
              <a:t>‹#›</a:t>
            </a:fld>
            <a:endParaRPr lang="en-US"/>
          </a:p>
        </p:txBody>
      </p:sp>
    </p:spTree>
    <p:extLst>
      <p:ext uri="{BB962C8B-B14F-4D97-AF65-F5344CB8AC3E}">
        <p14:creationId xmlns:p14="http://schemas.microsoft.com/office/powerpoint/2010/main" val="85753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94A5-C023-47F8-A327-D11DBDE69EBA}"/>
              </a:ext>
            </a:extLst>
          </p:cNvPr>
          <p:cNvSpPr>
            <a:spLocks noGrp="1"/>
          </p:cNvSpPr>
          <p:nvPr>
            <p:ph type="ctrTitle"/>
          </p:nvPr>
        </p:nvSpPr>
        <p:spPr>
          <a:xfrm>
            <a:off x="1524000" y="1122363"/>
            <a:ext cx="9144000" cy="1370580"/>
          </a:xfrm>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Micro-group </a:t>
            </a:r>
            <a:endParaRPr lang="en-US" dirty="0"/>
          </a:p>
        </p:txBody>
      </p:sp>
      <p:sp>
        <p:nvSpPr>
          <p:cNvPr id="3" name="Subtitle 2">
            <a:extLst>
              <a:ext uri="{FF2B5EF4-FFF2-40B4-BE49-F238E27FC236}">
                <a16:creationId xmlns:a16="http://schemas.microsoft.com/office/drawing/2014/main" id="{A9796C47-C131-4FE2-AA91-32BD18CEEC95}"/>
              </a:ext>
            </a:extLst>
          </p:cNvPr>
          <p:cNvSpPr>
            <a:spLocks noGrp="1"/>
          </p:cNvSpPr>
          <p:nvPr>
            <p:ph type="subTitle" idx="1"/>
          </p:nvPr>
        </p:nvSpPr>
        <p:spPr/>
        <p:txBody>
          <a:bodyPr>
            <a:normAutofit fontScale="92500" lnSpcReduction="10000"/>
          </a:bodyPr>
          <a:lstStyle/>
          <a:p>
            <a:r>
              <a:rPr lang="en-US" sz="4000" dirty="0"/>
              <a:t>A</a:t>
            </a:r>
          </a:p>
          <a:p>
            <a:r>
              <a:rPr lang="en-US" sz="4000" dirty="0"/>
              <a:t>Model for Discipleship </a:t>
            </a:r>
          </a:p>
        </p:txBody>
      </p:sp>
    </p:spTree>
    <p:extLst>
      <p:ext uri="{BB962C8B-B14F-4D97-AF65-F5344CB8AC3E}">
        <p14:creationId xmlns:p14="http://schemas.microsoft.com/office/powerpoint/2010/main" val="401342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DDAD-D42E-4433-989B-0C6A3F4AC669}"/>
              </a:ext>
            </a:extLst>
          </p:cNvPr>
          <p:cNvSpPr>
            <a:spLocks noGrp="1"/>
          </p:cNvSpPr>
          <p:nvPr>
            <p:ph type="title"/>
          </p:nvPr>
        </p:nvSpPr>
        <p:spPr/>
        <p:txBody>
          <a:bodyPr/>
          <a:lstStyle/>
          <a:p>
            <a:r>
              <a:rPr lang="en-US" dirty="0"/>
              <a:t>Life Span</a:t>
            </a:r>
          </a:p>
        </p:txBody>
      </p:sp>
      <p:sp>
        <p:nvSpPr>
          <p:cNvPr id="3" name="Content Placeholder 2">
            <a:extLst>
              <a:ext uri="{FF2B5EF4-FFF2-40B4-BE49-F238E27FC236}">
                <a16:creationId xmlns:a16="http://schemas.microsoft.com/office/drawing/2014/main" id="{E1C78231-B36F-4521-9510-F9BB1CE555AC}"/>
              </a:ext>
            </a:extLst>
          </p:cNvPr>
          <p:cNvSpPr>
            <a:spLocks noGrp="1"/>
          </p:cNvSpPr>
          <p:nvPr>
            <p:ph idx="1"/>
          </p:nvPr>
        </p:nvSpPr>
        <p:spPr/>
        <p:txBody>
          <a:bodyPr>
            <a:norm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Three months </a:t>
            </a:r>
          </a:p>
          <a:p>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b="1" dirty="0">
                <a:effectLst/>
                <a:latin typeface="Calibri" panose="020F0502020204030204" pitchFamily="34" charset="0"/>
                <a:ea typeface="Calibri" panose="020F0502020204030204" pitchFamily="34" charset="0"/>
                <a:cs typeface="Times New Roman" panose="02020603050405020304" pitchFamily="18" charset="0"/>
              </a:rPr>
              <a:t>or, as long as the members want to continue</a:t>
            </a:r>
            <a:endParaRPr lang="en-US" sz="3600" b="1" dirty="0"/>
          </a:p>
        </p:txBody>
      </p:sp>
    </p:spTree>
    <p:extLst>
      <p:ext uri="{BB962C8B-B14F-4D97-AF65-F5344CB8AC3E}">
        <p14:creationId xmlns:p14="http://schemas.microsoft.com/office/powerpoint/2010/main" val="28634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EF28-C8DD-400B-9F48-C8EBAAE5F3D9}"/>
              </a:ext>
            </a:extLst>
          </p:cNvPr>
          <p:cNvSpPr>
            <a:spLocks noGrp="1"/>
          </p:cNvSpPr>
          <p:nvPr>
            <p:ph type="title"/>
          </p:nvPr>
        </p:nvSpPr>
        <p:spPr/>
        <p:txBody>
          <a:bodyPr/>
          <a:lstStyle/>
          <a:p>
            <a:r>
              <a:rPr lang="en-US" b="1" dirty="0"/>
              <a:t>Definition</a:t>
            </a:r>
          </a:p>
        </p:txBody>
      </p:sp>
      <p:sp>
        <p:nvSpPr>
          <p:cNvPr id="3" name="Content Placeholder 2">
            <a:extLst>
              <a:ext uri="{FF2B5EF4-FFF2-40B4-BE49-F238E27FC236}">
                <a16:creationId xmlns:a16="http://schemas.microsoft.com/office/drawing/2014/main" id="{37B5B9BD-A2C1-4646-A411-B4F19092DC37}"/>
              </a:ext>
            </a:extLst>
          </p:cNvPr>
          <p:cNvSpPr>
            <a:spLocks noGrp="1"/>
          </p:cNvSpPr>
          <p:nvPr>
            <p:ph idx="1"/>
          </p:nvPr>
        </p:nvSpPr>
        <p:spPr/>
        <p:txBody>
          <a:bodyPr/>
          <a:lstStyle/>
          <a:p>
            <a:endParaRPr lang="en-US" dirty="0"/>
          </a:p>
          <a:p>
            <a:r>
              <a:rPr lang="en-US" sz="3200" b="1" dirty="0">
                <a:effectLst/>
                <a:latin typeface="Calibri" panose="020F0502020204030204" pitchFamily="34" charset="0"/>
                <a:ea typeface="Calibri" panose="020F0502020204030204" pitchFamily="34" charset="0"/>
                <a:cs typeface="Times New Roman" panose="02020603050405020304" pitchFamily="18" charset="0"/>
              </a:rPr>
              <a:t>2-4 people learning together to be like Jesus</a:t>
            </a:r>
          </a:p>
          <a:p>
            <a:pPr marL="0" indent="0">
              <a:buNone/>
            </a:pPr>
            <a:endParaRPr lang="en-US" sz="3200" b="1" dirty="0"/>
          </a:p>
        </p:txBody>
      </p:sp>
    </p:spTree>
    <p:extLst>
      <p:ext uri="{BB962C8B-B14F-4D97-AF65-F5344CB8AC3E}">
        <p14:creationId xmlns:p14="http://schemas.microsoft.com/office/powerpoint/2010/main" val="34637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1583-E087-4E17-8E1F-31D27E43797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DFE9AB18-A429-41A2-ADE7-A584AB822BDD}"/>
              </a:ext>
            </a:extLst>
          </p:cNvPr>
          <p:cNvSpPr>
            <a:spLocks noGrp="1"/>
          </p:cNvSpPr>
          <p:nvPr>
            <p:ph idx="1"/>
          </p:nvPr>
        </p:nvSpPr>
        <p:spPr/>
        <p:txBody>
          <a:bodyPr/>
          <a:lstStyle/>
          <a:p>
            <a:endParaRPr lang="en-US" dirty="0"/>
          </a:p>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To build Christ-centered relationships through sharing and encouraging other members to be like Jesus the servant  (Philippians 2:5-8)</a:t>
            </a:r>
          </a:p>
          <a:p>
            <a:endParaRPr lang="en-US" dirty="0"/>
          </a:p>
        </p:txBody>
      </p:sp>
    </p:spTree>
    <p:extLst>
      <p:ext uri="{BB962C8B-B14F-4D97-AF65-F5344CB8AC3E}">
        <p14:creationId xmlns:p14="http://schemas.microsoft.com/office/powerpoint/2010/main" val="57092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0FC7-D2F2-4673-BFB4-0951C3610FDC}"/>
              </a:ext>
            </a:extLst>
          </p:cNvPr>
          <p:cNvSpPr>
            <a:spLocks noGrp="1"/>
          </p:cNvSpPr>
          <p:nvPr>
            <p:ph type="title"/>
          </p:nvPr>
        </p:nvSpPr>
        <p:spPr>
          <a:xfrm>
            <a:off x="1295402" y="982133"/>
            <a:ext cx="9601196" cy="700894"/>
          </a:xfrm>
        </p:spPr>
        <p:txBody>
          <a:bodyPr>
            <a:normAutofit fontScale="90000"/>
          </a:bodyPr>
          <a:lstStyle/>
          <a:p>
            <a:r>
              <a:rPr lang="en-US" dirty="0"/>
              <a:t>Purpose  Notes</a:t>
            </a:r>
          </a:p>
        </p:txBody>
      </p:sp>
      <p:sp>
        <p:nvSpPr>
          <p:cNvPr id="3" name="Content Placeholder 2">
            <a:extLst>
              <a:ext uri="{FF2B5EF4-FFF2-40B4-BE49-F238E27FC236}">
                <a16:creationId xmlns:a16="http://schemas.microsoft.com/office/drawing/2014/main" id="{8BDACFF7-985F-4241-A5CD-CC0FC656E89B}"/>
              </a:ext>
            </a:extLst>
          </p:cNvPr>
          <p:cNvSpPr>
            <a:spLocks noGrp="1"/>
          </p:cNvSpPr>
          <p:nvPr>
            <p:ph idx="1"/>
          </p:nvPr>
        </p:nvSpPr>
        <p:spPr>
          <a:xfrm>
            <a:off x="1295401" y="1895061"/>
            <a:ext cx="9601196" cy="4320209"/>
          </a:xfrm>
        </p:spPr>
        <p:txBody>
          <a:bodyPr>
            <a:normAutofit fontScale="92500" lnSpcReduction="20000"/>
          </a:bodyPr>
          <a:lstStyle/>
          <a:p>
            <a:pPr marL="0" indent="0">
              <a:buNone/>
            </a:pPr>
            <a:r>
              <a:rPr lang="en-US" sz="3600" b="1" dirty="0">
                <a:latin typeface="Calibri" panose="020F0502020204030204" pitchFamily="34" charset="0"/>
                <a:ea typeface="Calibri" panose="020F0502020204030204" pitchFamily="34" charset="0"/>
                <a:cs typeface="Times New Roman" panose="02020603050405020304" pitchFamily="18" charset="0"/>
              </a:rPr>
              <a:t>Note 1: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Bible study/reflection is essential to becoming like Jesus. However, serious Scripture </a:t>
            </a: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study should occur in addition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to the above micro-group hour.  </a:t>
            </a:r>
          </a:p>
          <a:p>
            <a:pPr marL="0" indent="0">
              <a:buNone/>
            </a:pP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Note 2: The focus of the micro-group should be building relationships through sharing how we are learning to serve like him rather than content. If the group focus is on content, time for honest sharing is less likely to happen.</a:t>
            </a:r>
          </a:p>
        </p:txBody>
      </p:sp>
    </p:spTree>
    <p:extLst>
      <p:ext uri="{BB962C8B-B14F-4D97-AF65-F5344CB8AC3E}">
        <p14:creationId xmlns:p14="http://schemas.microsoft.com/office/powerpoint/2010/main" val="342668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4CAE-4842-4E5A-B90F-2FF592F8C60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59BA268D-83C8-43A0-B789-C5E95BA2A8B4}"/>
              </a:ext>
            </a:extLst>
          </p:cNvPr>
          <p:cNvSpPr>
            <a:spLocks noGrp="1"/>
          </p:cNvSpPr>
          <p:nvPr>
            <p:ph idx="1"/>
          </p:nvPr>
        </p:nvSpPr>
        <p:spPr/>
        <p:txBody>
          <a:bodyPr>
            <a:normAutofit fontScale="92500" lnSpcReduction="10000"/>
          </a:bodyPr>
          <a:lstStyle/>
          <a:p>
            <a:endParaRPr lang="en-US" dirty="0"/>
          </a:p>
          <a:p>
            <a:endParaRPr lang="en-US" dirty="0"/>
          </a:p>
          <a:p>
            <a:endParaRPr lang="en-US" dirty="0"/>
          </a:p>
          <a:p>
            <a:r>
              <a:rPr lang="en-US" sz="3600" b="1" dirty="0">
                <a:effectLst/>
                <a:latin typeface="Calibri" panose="020F0502020204030204" pitchFamily="34" charset="0"/>
                <a:ea typeface="Calibri" panose="020F0502020204030204" pitchFamily="34" charset="0"/>
                <a:cs typeface="Times New Roman" panose="02020603050405020304" pitchFamily="18" charset="0"/>
              </a:rPr>
              <a:t>Weekly scheduled contact </a:t>
            </a:r>
          </a:p>
          <a:p>
            <a:pPr marL="457200" lvl="1" indent="0">
              <a:buNone/>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 person, by phone, via Zoom, etc.)</a:t>
            </a:r>
          </a:p>
          <a:p>
            <a:endParaRPr lang="en-US" dirty="0"/>
          </a:p>
        </p:txBody>
      </p:sp>
    </p:spTree>
    <p:extLst>
      <p:ext uri="{BB962C8B-B14F-4D97-AF65-F5344CB8AC3E}">
        <p14:creationId xmlns:p14="http://schemas.microsoft.com/office/powerpoint/2010/main" val="229717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4316-2CB3-4632-B301-BC3A22F3DB97}"/>
              </a:ext>
            </a:extLst>
          </p:cNvPr>
          <p:cNvSpPr>
            <a:spLocks noGrp="1"/>
          </p:cNvSpPr>
          <p:nvPr>
            <p:ph type="title"/>
          </p:nvPr>
        </p:nvSpPr>
        <p:spPr/>
        <p:txBody>
          <a:bodyPr/>
          <a:lstStyle/>
          <a:p>
            <a:r>
              <a:rPr lang="en-US" dirty="0"/>
              <a:t>Time	</a:t>
            </a:r>
          </a:p>
        </p:txBody>
      </p:sp>
      <p:sp>
        <p:nvSpPr>
          <p:cNvPr id="3" name="Content Placeholder 2">
            <a:extLst>
              <a:ext uri="{FF2B5EF4-FFF2-40B4-BE49-F238E27FC236}">
                <a16:creationId xmlns:a16="http://schemas.microsoft.com/office/drawing/2014/main" id="{92D3F22A-21AB-463D-A972-598F206D06FB}"/>
              </a:ext>
            </a:extLst>
          </p:cNvPr>
          <p:cNvSpPr>
            <a:spLocks noGrp="1"/>
          </p:cNvSpPr>
          <p:nvPr>
            <p:ph idx="1"/>
          </p:nvPr>
        </p:nvSpPr>
        <p:spPr/>
        <p:txBody>
          <a:bodyPr/>
          <a:lstStyle/>
          <a:p>
            <a:endParaRPr lang="en-US" dirty="0"/>
          </a:p>
          <a:p>
            <a:endParaRPr lang="en-US" dirty="0"/>
          </a:p>
          <a:p>
            <a:r>
              <a:rPr lang="en-US" sz="3600" b="1" dirty="0">
                <a:effectLst/>
                <a:latin typeface="Calibri" panose="020F0502020204030204" pitchFamily="34" charset="0"/>
                <a:ea typeface="Calibri" panose="020F0502020204030204" pitchFamily="34" charset="0"/>
                <a:cs typeface="Times New Roman" panose="02020603050405020304" pitchFamily="18" charset="0"/>
              </a:rPr>
              <a:t>One hour maximum</a:t>
            </a:r>
          </a:p>
          <a:p>
            <a:endParaRPr lang="en-US" dirty="0"/>
          </a:p>
        </p:txBody>
      </p:sp>
    </p:spTree>
    <p:extLst>
      <p:ext uri="{BB962C8B-B14F-4D97-AF65-F5344CB8AC3E}">
        <p14:creationId xmlns:p14="http://schemas.microsoft.com/office/powerpoint/2010/main" val="332883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7D71-74EC-40F3-8F9B-6631A267E65E}"/>
              </a:ext>
            </a:extLst>
          </p:cNvPr>
          <p:cNvSpPr>
            <a:spLocks noGrp="1"/>
          </p:cNvSpPr>
          <p:nvPr>
            <p:ph type="title"/>
          </p:nvPr>
        </p:nvSpPr>
        <p:spPr/>
        <p:txBody>
          <a:bodyPr/>
          <a:lstStyle/>
          <a:p>
            <a:r>
              <a:rPr lang="en-US" dirty="0"/>
              <a:t>Leadership</a:t>
            </a:r>
          </a:p>
        </p:txBody>
      </p:sp>
      <p:sp>
        <p:nvSpPr>
          <p:cNvPr id="3" name="Content Placeholder 2">
            <a:extLst>
              <a:ext uri="{FF2B5EF4-FFF2-40B4-BE49-F238E27FC236}">
                <a16:creationId xmlns:a16="http://schemas.microsoft.com/office/drawing/2014/main" id="{07C73A27-802D-4BD7-A463-2407197FA300}"/>
              </a:ext>
            </a:extLst>
          </p:cNvPr>
          <p:cNvSpPr>
            <a:spLocks noGrp="1"/>
          </p:cNvSpPr>
          <p:nvPr>
            <p:ph idx="1"/>
          </p:nvPr>
        </p:nvSpPr>
        <p:spPr/>
        <p:txBody>
          <a:bodyPr/>
          <a:lstStyle/>
          <a:p>
            <a:endParaRPr lang="en-US" dirty="0"/>
          </a:p>
          <a:p>
            <a:endParaRPr lang="en-US" dirty="0"/>
          </a:p>
          <a:p>
            <a:r>
              <a:rPr lang="en-US" sz="3600" b="1" dirty="0">
                <a:effectLst/>
                <a:latin typeface="Calibri" panose="020F0502020204030204" pitchFamily="34" charset="0"/>
                <a:ea typeface="Calibri" panose="020F0502020204030204" pitchFamily="34" charset="0"/>
                <a:cs typeface="Times New Roman" panose="02020603050405020304" pitchFamily="18" charset="0"/>
              </a:rPr>
              <a:t>After establishing pattern of meeting, leadership weekly rotates to the next person</a:t>
            </a:r>
            <a:endParaRPr lang="en-US" sz="3600" b="1" dirty="0"/>
          </a:p>
        </p:txBody>
      </p:sp>
    </p:spTree>
    <p:extLst>
      <p:ext uri="{BB962C8B-B14F-4D97-AF65-F5344CB8AC3E}">
        <p14:creationId xmlns:p14="http://schemas.microsoft.com/office/powerpoint/2010/main" val="188337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98F5-10B5-457D-9C58-1617972DB73B}"/>
              </a:ext>
            </a:extLst>
          </p:cNvPr>
          <p:cNvSpPr>
            <a:spLocks noGrp="1"/>
          </p:cNvSpPr>
          <p:nvPr>
            <p:ph type="title"/>
          </p:nvPr>
        </p:nvSpPr>
        <p:spPr>
          <a:xfrm>
            <a:off x="1295402" y="982132"/>
            <a:ext cx="9601196" cy="594877"/>
          </a:xfrm>
        </p:spPr>
        <p:txBody>
          <a:bodyPr>
            <a:normAutofit fontScale="90000"/>
          </a:bodyPr>
          <a:lstStyle/>
          <a:p>
            <a:r>
              <a:rPr lang="en-US" b="1" dirty="0"/>
              <a:t>Agenda</a:t>
            </a:r>
          </a:p>
        </p:txBody>
      </p:sp>
      <p:sp>
        <p:nvSpPr>
          <p:cNvPr id="3" name="Content Placeholder 2">
            <a:extLst>
              <a:ext uri="{FF2B5EF4-FFF2-40B4-BE49-F238E27FC236}">
                <a16:creationId xmlns:a16="http://schemas.microsoft.com/office/drawing/2014/main" id="{2DD4252E-B3E9-44B5-9576-8D3E019B6D2E}"/>
              </a:ext>
            </a:extLst>
          </p:cNvPr>
          <p:cNvSpPr>
            <a:spLocks noGrp="1"/>
          </p:cNvSpPr>
          <p:nvPr>
            <p:ph idx="1"/>
          </p:nvPr>
        </p:nvSpPr>
        <p:spPr>
          <a:xfrm>
            <a:off x="838200" y="1825625"/>
            <a:ext cx="11183754" cy="4351338"/>
          </a:xfrm>
        </p:spPr>
        <p:txBody>
          <a:bodyPr>
            <a:normAutofit fontScale="92500" lnSpcReduction="10000"/>
          </a:bodyPr>
          <a:lstStyle/>
          <a:p>
            <a:pPr marL="0" marR="0" lvl="0" indent="0">
              <a:lnSpc>
                <a:spcPct val="107000"/>
              </a:lnSpc>
              <a:spcBef>
                <a:spcPts val="0"/>
              </a:spcBef>
              <a:spcAft>
                <a:spcPts val="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1. Report most significant events in last week</a:t>
            </a:r>
          </a:p>
          <a:p>
            <a:pPr marL="0" marR="0" lvl="0" indent="0">
              <a:lnSpc>
                <a:spcPct val="107000"/>
              </a:lnSpc>
              <a:spcBef>
                <a:spcPts val="0"/>
              </a:spcBef>
              <a:spcAft>
                <a:spcPts val="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 Report one thing did you do to be Jesus hands and feet</a:t>
            </a:r>
          </a:p>
          <a:p>
            <a:pPr marL="0" marR="0" lvl="0" indent="0">
              <a:lnSpc>
                <a:spcPct val="107000"/>
              </a:lnSpc>
              <a:spcBef>
                <a:spcPts val="0"/>
              </a:spcBef>
              <a:spcAft>
                <a:spcPts val="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3. Find a Scripture that backs up how you reflected Jesus</a:t>
            </a:r>
          </a:p>
          <a:p>
            <a:pPr marL="0" marR="0" lvl="0" indent="0">
              <a:lnSpc>
                <a:spcPct val="107000"/>
              </a:lnSpc>
              <a:spcBef>
                <a:spcPts val="0"/>
              </a:spcBef>
              <a:spcAft>
                <a:spcPts val="80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4. Share 2 or 3 key things others can pray for in the next week</a:t>
            </a:r>
          </a:p>
          <a:p>
            <a:pPr marL="0" marR="0" lvl="0" indent="0">
              <a:lnSpc>
                <a:spcPct val="107000"/>
              </a:lnSpc>
              <a:spcBef>
                <a:spcPts val="0"/>
              </a:spcBef>
              <a:spcAft>
                <a:spcPts val="800"/>
              </a:spcAft>
              <a:buNone/>
            </a:pPr>
            <a:endParaRPr lang="en-US" sz="13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600" b="1" dirty="0">
                <a:latin typeface="Calibri" panose="020F0502020204030204" pitchFamily="34" charset="0"/>
                <a:ea typeface="Calibri" panose="020F0502020204030204" pitchFamily="34" charset="0"/>
                <a:cs typeface="Times New Roman" panose="02020603050405020304" pitchFamily="18" charset="0"/>
              </a:rPr>
              <a:t>5. Optional:  Choose a verse/passage to discuss next week</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8644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9862-4E8F-47C7-B7F2-2AC4C4AE1135}"/>
              </a:ext>
            </a:extLst>
          </p:cNvPr>
          <p:cNvSpPr>
            <a:spLocks noGrp="1"/>
          </p:cNvSpPr>
          <p:nvPr>
            <p:ph type="title"/>
          </p:nvPr>
        </p:nvSpPr>
        <p:spPr/>
        <p:txBody>
          <a:bodyPr/>
          <a:lstStyle/>
          <a:p>
            <a:r>
              <a:rPr lang="en-US" dirty="0"/>
              <a:t>Commitment</a:t>
            </a:r>
          </a:p>
        </p:txBody>
      </p:sp>
      <p:sp>
        <p:nvSpPr>
          <p:cNvPr id="3" name="Content Placeholder 2">
            <a:extLst>
              <a:ext uri="{FF2B5EF4-FFF2-40B4-BE49-F238E27FC236}">
                <a16:creationId xmlns:a16="http://schemas.microsoft.com/office/drawing/2014/main" id="{D5DD7BD2-1502-4A4A-8623-0A85B9D1DE12}"/>
              </a:ext>
            </a:extLst>
          </p:cNvPr>
          <p:cNvSpPr>
            <a:spLocks noGrp="1"/>
          </p:cNvSpPr>
          <p:nvPr>
            <p:ph idx="1"/>
          </p:nvPr>
        </p:nvSpPr>
        <p:spPr/>
        <p:txBody>
          <a:bodyPr>
            <a:normAutofit/>
          </a:bodyPr>
          <a:lstStyle/>
          <a:p>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b="1" dirty="0">
                <a:effectLst/>
                <a:latin typeface="Calibri" panose="020F0502020204030204" pitchFamily="34" charset="0"/>
                <a:ea typeface="Calibri" panose="020F0502020204030204" pitchFamily="34" charset="0"/>
                <a:cs typeface="Times New Roman" panose="02020603050405020304" pitchFamily="18" charset="0"/>
              </a:rPr>
              <a:t>Each member commits to begin another micro-group that they will lead </a:t>
            </a:r>
            <a:r>
              <a:rPr lang="en-US" sz="3600" b="1">
                <a:effectLst/>
                <a:latin typeface="Calibri" panose="020F0502020204030204" pitchFamily="34" charset="0"/>
                <a:ea typeface="Calibri" panose="020F0502020204030204" pitchFamily="34" charset="0"/>
                <a:cs typeface="Times New Roman" panose="02020603050405020304" pitchFamily="18" charset="0"/>
              </a:rPr>
              <a:t>within one or two months</a:t>
            </a:r>
            <a:endParaRPr lang="en-US" sz="3600" b="1" dirty="0"/>
          </a:p>
        </p:txBody>
      </p:sp>
    </p:spTree>
    <p:extLst>
      <p:ext uri="{BB962C8B-B14F-4D97-AF65-F5344CB8AC3E}">
        <p14:creationId xmlns:p14="http://schemas.microsoft.com/office/powerpoint/2010/main" val="14264025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1637</TotalTime>
  <Words>241</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Micro-group </vt:lpstr>
      <vt:lpstr>Definition</vt:lpstr>
      <vt:lpstr>Purpose</vt:lpstr>
      <vt:lpstr>Purpose  Notes</vt:lpstr>
      <vt:lpstr>Method</vt:lpstr>
      <vt:lpstr>Time </vt:lpstr>
      <vt:lpstr>Leadership</vt:lpstr>
      <vt:lpstr>Agenda</vt:lpstr>
      <vt:lpstr>Commitment</vt:lpstr>
      <vt:lpstr>Life Span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Micro-group</dc:title>
  <dc:creator>Bob Moffitt</dc:creator>
  <cp:lastModifiedBy>Bob Moffitt</cp:lastModifiedBy>
  <cp:revision>8</cp:revision>
  <dcterms:created xsi:type="dcterms:W3CDTF">2021-05-12T18:38:22Z</dcterms:created>
  <dcterms:modified xsi:type="dcterms:W3CDTF">2021-08-03T00:40:22Z</dcterms:modified>
</cp:coreProperties>
</file>