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5" r:id="rId3"/>
    <p:sldId id="258" r:id="rId4"/>
    <p:sldId id="257" r:id="rId5"/>
    <p:sldId id="259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4" r:id="rId14"/>
    <p:sldId id="297" r:id="rId15"/>
    <p:sldId id="291" r:id="rId16"/>
    <p:sldId id="299" r:id="rId17"/>
    <p:sldId id="298" r:id="rId18"/>
    <p:sldId id="268" r:id="rId19"/>
    <p:sldId id="269" r:id="rId20"/>
    <p:sldId id="270" r:id="rId21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2771DD29-ED9E-491D-8008-0A185A2B45E3}">
          <p14:sldIdLst>
            <p14:sldId id="256"/>
            <p14:sldId id="295"/>
            <p14:sldId id="258"/>
            <p14:sldId id="257"/>
            <p14:sldId id="259"/>
            <p14:sldId id="284"/>
            <p14:sldId id="285"/>
            <p14:sldId id="286"/>
            <p14:sldId id="287"/>
            <p14:sldId id="288"/>
            <p14:sldId id="289"/>
            <p14:sldId id="290"/>
            <p14:sldId id="294"/>
            <p14:sldId id="297"/>
            <p14:sldId id="291"/>
            <p14:sldId id="299"/>
            <p14:sldId id="298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75" autoAdjust="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F938D8BC-634D-4B48-8AE4-38D31619EA29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006E53BD-C37D-4633-B1D0-1CF71890F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9995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324C6970-BFC6-41D2-916B-B4070FF885C5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5FEA68FC-2053-44A6-A201-9D2EDCF07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074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A68FC-2053-44A6-A201-9D2EDCF078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1174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A68FC-2053-44A6-A201-9D2EDCF078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3530" indent="-2936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4661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4526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4390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4254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4119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3983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3848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 smtClean="0"/>
              <a:t>God's Present Intentins - The Church As A Window VC Lesson Trainer Notes</a:t>
            </a:r>
          </a:p>
        </p:txBody>
      </p:sp>
      <p:sp>
        <p:nvSpPr>
          <p:cNvPr id="128003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3530" indent="-2936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4661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4526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4390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4254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4119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3983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3848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 sz="1000"/>
              <a:t>Last Updated 7/07</a:t>
            </a:r>
          </a:p>
        </p:txBody>
      </p:sp>
      <p:sp>
        <p:nvSpPr>
          <p:cNvPr id="12800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3530" indent="-2936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4661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4526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4390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4254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4119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3983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3848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59C2BFC0-E360-4A00-8BA0-D98493063F98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11</a:t>
            </a:fld>
            <a:endParaRPr lang="en-US" altLang="en-US" smtClean="0"/>
          </a:p>
        </p:txBody>
      </p:sp>
      <p:sp>
        <p:nvSpPr>
          <p:cNvPr id="1280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7675" y="703263"/>
            <a:ext cx="3641725" cy="2732087"/>
          </a:xfrm>
          <a:ln/>
        </p:spPr>
      </p:sp>
      <p:sp>
        <p:nvSpPr>
          <p:cNvPr id="1280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Methodologies</a:t>
            </a:r>
            <a:r>
              <a:rPr lang="en-US" altLang="en-US" smtClean="0"/>
              <a:t>:  </a:t>
            </a:r>
            <a:r>
              <a:rPr lang="en-US" altLang="en-US" i="1" smtClean="0"/>
              <a:t>Visual Image</a:t>
            </a:r>
          </a:p>
          <a:p>
            <a:pPr eaLnBrk="1" hangingPunct="1"/>
            <a:endParaRPr lang="en-US" altLang="en-US" i="1" smtClean="0"/>
          </a:p>
          <a:p>
            <a:pPr eaLnBrk="1" hangingPunct="1"/>
            <a:r>
              <a:rPr lang="en-US" altLang="en-US" b="1" smtClean="0"/>
              <a:t>Illustrations:  </a:t>
            </a:r>
          </a:p>
          <a:p>
            <a:pPr lvl="1" eaLnBrk="1" hangingPunct="1"/>
            <a:r>
              <a:rPr lang="en-US" altLang="en-US" smtClean="0"/>
              <a:t>Identified by ** in the contents notes.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Content:</a:t>
            </a:r>
          </a:p>
          <a:p>
            <a:pPr eaLnBrk="1" hangingPunct="1"/>
            <a:r>
              <a:rPr lang="en-US" altLang="en-US" smtClean="0"/>
              <a:t>Oh no – there is a wall preventing the broken man from seeing God’s good intentions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What is the wall?  Sin</a:t>
            </a:r>
          </a:p>
          <a:p>
            <a:pPr eaLnBrk="1" hangingPunct="1"/>
            <a:r>
              <a:rPr lang="en-US" altLang="en-US" smtClean="0"/>
              <a:t>Who’s sin?</a:t>
            </a:r>
          </a:p>
          <a:p>
            <a:pPr eaLnBrk="1" hangingPunct="1">
              <a:buFontTx/>
              <a:buChar char="•"/>
            </a:pPr>
            <a:r>
              <a:rPr lang="en-US" altLang="en-US" smtClean="0"/>
              <a:t>Their sin – the world?</a:t>
            </a:r>
          </a:p>
          <a:p>
            <a:pPr eaLnBrk="1" hangingPunct="1"/>
            <a:r>
              <a:rPr lang="en-US" altLang="en-US" smtClean="0"/>
              <a:t>             or</a:t>
            </a:r>
          </a:p>
          <a:p>
            <a:pPr eaLnBrk="1" hangingPunct="1">
              <a:buFontTx/>
              <a:buChar char="•"/>
            </a:pPr>
            <a:r>
              <a:rPr lang="en-US" altLang="en-US" smtClean="0"/>
              <a:t>Our sin – the church?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you were God – what would you do with this wall?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Let’s see what God has done with this wall.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3530" indent="-2936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4661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4526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4390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4254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4119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3983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3848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 smtClean="0"/>
              <a:t>God's Present Intentins - The Church As A Window VC Lesson Trainer Notes</a:t>
            </a:r>
          </a:p>
        </p:txBody>
      </p:sp>
      <p:sp>
        <p:nvSpPr>
          <p:cNvPr id="129027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3530" indent="-2936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4661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4526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4390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4254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4119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3983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3848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 sz="1000"/>
              <a:t>Last Updated 7/07</a:t>
            </a:r>
          </a:p>
        </p:txBody>
      </p:sp>
      <p:sp>
        <p:nvSpPr>
          <p:cNvPr id="12902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3530" indent="-2936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4661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4526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4390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4254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4119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3983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3848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DE14E1CB-7B59-4A85-BF93-770200777493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13</a:t>
            </a:fld>
            <a:endParaRPr lang="en-US" altLang="en-US" smtClean="0"/>
          </a:p>
        </p:txBody>
      </p:sp>
      <p:sp>
        <p:nvSpPr>
          <p:cNvPr id="1290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7675" y="703263"/>
            <a:ext cx="3641725" cy="2732087"/>
          </a:xfrm>
          <a:ln/>
        </p:spPr>
      </p:sp>
      <p:sp>
        <p:nvSpPr>
          <p:cNvPr id="1290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Methodologies</a:t>
            </a:r>
            <a:r>
              <a:rPr lang="en-US" altLang="en-US" smtClean="0"/>
              <a:t>:  </a:t>
            </a:r>
            <a:r>
              <a:rPr lang="en-US" altLang="en-US" i="1" smtClean="0"/>
              <a:t>Visual Image, Probing Questions</a:t>
            </a:r>
          </a:p>
          <a:p>
            <a:pPr eaLnBrk="1" hangingPunct="1"/>
            <a:endParaRPr lang="en-US" altLang="en-US" i="1" smtClean="0"/>
          </a:p>
          <a:p>
            <a:pPr eaLnBrk="1" hangingPunct="1"/>
            <a:r>
              <a:rPr lang="en-US" altLang="en-US" b="1" smtClean="0"/>
              <a:t>Illustrations:  </a:t>
            </a:r>
          </a:p>
          <a:p>
            <a:pPr lvl="1" eaLnBrk="1" hangingPunct="1"/>
            <a:r>
              <a:rPr lang="en-US" altLang="en-US" smtClean="0"/>
              <a:t>Identified by ** in the contents notes.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Content:</a:t>
            </a:r>
          </a:p>
          <a:p>
            <a:pPr eaLnBrk="1" hangingPunct="1"/>
            <a:r>
              <a:rPr lang="en-US" altLang="en-US" smtClean="0"/>
              <a:t>What did God do?  He didn’t knock it down.  Sin will be with us until Jesus returns. So what did He do?  He put a window in the wall.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How many panes are in the window?  Four</a:t>
            </a:r>
          </a:p>
          <a:p>
            <a:pPr eaLnBrk="1" hangingPunct="1"/>
            <a:r>
              <a:rPr lang="en-US" altLang="en-US" smtClean="0"/>
              <a:t>What do you think these four parts of the window represent?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338E-4B9A-4C3A-BA90-390C3EFE5A48}" type="datetime1">
              <a:rPr lang="en-US" smtClean="0"/>
              <a:pPr/>
              <a:t>8/21/2018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F04D-7A2D-4891-8C17-3B37B2739855}" type="datetime1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A9B0-AADA-4059-8F9D-EB83BDAD46A0}" type="datetime1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13D3-79D2-4A5E-8604-A8B79A2B2671}" type="datetime1">
              <a:rPr lang="en-US" smtClean="0"/>
              <a:pPr/>
              <a:t>8/21/2018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17CA-FA54-420E-99C6-C811F8027ED7}" type="datetime1">
              <a:rPr lang="en-US" smtClean="0"/>
              <a:pPr/>
              <a:t>8/21/2018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6A3C-B41B-4383-B299-95419DFA303E}" type="datetime1">
              <a:rPr lang="en-US" smtClean="0"/>
              <a:pPr/>
              <a:t>8/21/2018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BB-43A4-46DC-90D4-02918919EB65}" type="datetime1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0228-A6DF-474C-8BEC-AAC688D2C5C9}" type="datetime1">
              <a:rPr lang="en-US" smtClean="0"/>
              <a:pPr/>
              <a:t>8/21/2018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5814-3E67-4808-BCE0-78B16F803F60}" type="datetime1">
              <a:rPr lang="en-US" smtClean="0"/>
              <a:pPr/>
              <a:t>8/21/2018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4018-6AD5-4F99-8673-C1D601C641CF}" type="datetime1">
              <a:rPr lang="en-US" smtClean="0"/>
              <a:pPr/>
              <a:t>8/21/2018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A91C-E49E-4BFF-8222-838CD0A0D75D}" type="datetime1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0D729B-EA15-4523-8EBC-D8EE9DA250E2}" type="datetime1">
              <a:rPr lang="en-US" smtClean="0"/>
              <a:pPr/>
              <a:t>8/21/2018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F4DE4.68AB421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315200" cy="2595025"/>
          </a:xfrm>
        </p:spPr>
        <p:txBody>
          <a:bodyPr>
            <a:normAutofit/>
          </a:bodyPr>
          <a:lstStyle/>
          <a:p>
            <a:pPr>
              <a:spcBef>
                <a:spcPts val="420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Discipleship…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The Great Commission’s Goal</a:t>
            </a:r>
            <a:r>
              <a:rPr lang="te-IN" b="1" dirty="0" smtClean="0">
                <a:solidFill>
                  <a:schemeClr val="tx1"/>
                </a:solidFill>
              </a:rPr>
              <a:t/>
            </a:r>
            <a:br>
              <a:rPr lang="te-IN" b="1" dirty="0" smtClean="0">
                <a:solidFill>
                  <a:schemeClr val="tx1"/>
                </a:solidFill>
              </a:rPr>
            </a:br>
            <a:r>
              <a:rPr lang="te-IN" sz="4400" b="1" dirty="0" smtClean="0">
                <a:solidFill>
                  <a:schemeClr val="tx1"/>
                </a:solidFill>
              </a:rPr>
              <a:t>శిష్యత్వం...</a:t>
            </a:r>
            <a:br>
              <a:rPr lang="te-IN" sz="4400" b="1" dirty="0" smtClean="0">
                <a:solidFill>
                  <a:schemeClr val="tx1"/>
                </a:solidFill>
              </a:rPr>
            </a:br>
            <a:r>
              <a:rPr lang="te-IN" sz="4400" b="1" dirty="0" smtClean="0">
                <a:solidFill>
                  <a:schemeClr val="tx1"/>
                </a:solidFill>
              </a:rPr>
              <a:t>మహా ఆజ్ఞ యొక్క ఆశయం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458200" cy="1905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600" b="1" dirty="0" smtClean="0">
                <a:solidFill>
                  <a:schemeClr val="tx1"/>
                </a:solidFill>
              </a:rPr>
              <a:t>Our misplaced priority and its consequences</a:t>
            </a:r>
            <a:endParaRPr lang="en-US" sz="216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600" b="1" dirty="0" smtClean="0">
                <a:solidFill>
                  <a:schemeClr val="tx1"/>
                </a:solidFill>
              </a:rPr>
              <a:t>By Bob Moffitt</a:t>
            </a:r>
            <a:endParaRPr lang="te-IN" sz="24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te-IN" sz="32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e-IN" sz="11200" b="1" dirty="0" smtClean="0">
                <a:solidFill>
                  <a:schemeClr val="tx1"/>
                </a:solidFill>
              </a:rPr>
              <a:t>మారిపోయిన మన ప్రాధాన్యత, దాని పరిణామాలు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e-IN" sz="7200" b="1" dirty="0" smtClean="0">
                <a:solidFill>
                  <a:schemeClr val="tx1"/>
                </a:solidFill>
              </a:rPr>
              <a:t>బాబ్ మోఫిట్</a:t>
            </a:r>
            <a:endParaRPr lang="en-US" sz="6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76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058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5) God’s Glory is the goal</a:t>
            </a:r>
            <a:r>
              <a:rPr lang="te-IN" b="1" dirty="0" smtClean="0">
                <a:solidFill>
                  <a:schemeClr val="tx1"/>
                </a:solidFill>
              </a:rPr>
              <a:t/>
            </a:r>
            <a:br>
              <a:rPr lang="te-IN" b="1" dirty="0" smtClean="0">
                <a:solidFill>
                  <a:schemeClr val="tx1"/>
                </a:solidFill>
              </a:rPr>
            </a:br>
            <a:r>
              <a:rPr lang="te-IN" b="1" dirty="0" smtClean="0">
                <a:solidFill>
                  <a:schemeClr val="tx1"/>
                </a:solidFill>
              </a:rPr>
              <a:t>5) దేవునికి మహిమే మన ధ్యేయం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087" y="1371600"/>
            <a:ext cx="8757313" cy="5410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“</a:t>
            </a:r>
            <a:r>
              <a:rPr lang="en-US" b="1" dirty="0">
                <a:solidFill>
                  <a:schemeClr val="tx1"/>
                </a:solidFill>
              </a:rPr>
              <a:t>Irreducible Minimum</a:t>
            </a:r>
            <a:r>
              <a:rPr lang="en-US" b="1" dirty="0" smtClean="0">
                <a:solidFill>
                  <a:schemeClr val="tx1"/>
                </a:solidFill>
              </a:rPr>
              <a:t>” of discipleship 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– teaching obedience; fruit = obedience vs fruit of Spirit</a:t>
            </a:r>
            <a:endParaRPr lang="te-IN" b="1" dirty="0" smtClean="0">
              <a:solidFill>
                <a:schemeClr val="tx1"/>
              </a:solidFill>
            </a:endParaRPr>
          </a:p>
          <a:p>
            <a:pPr marL="457200" lvl="1" indent="0">
              <a:spcBef>
                <a:spcPts val="600"/>
              </a:spcBef>
              <a:buNone/>
            </a:pPr>
            <a:r>
              <a:rPr lang="te-IN" sz="3500" b="1" dirty="0" smtClean="0">
                <a:solidFill>
                  <a:schemeClr val="tx1"/>
                </a:solidFill>
              </a:rPr>
              <a:t>“శిష్యత్వంలో మరి తగ్గించలేని కనీసం.”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te-IN" sz="3500" b="1" dirty="0" smtClean="0">
                <a:solidFill>
                  <a:schemeClr val="tx1"/>
                </a:solidFill>
              </a:rPr>
              <a:t>విధేయతను బోధించడం: ఫలం = విధేయత X  ఆత్మఫలం</a:t>
            </a:r>
            <a:endParaRPr lang="en-US" sz="3500" b="1" dirty="0">
              <a:solidFill>
                <a:schemeClr val="tx1"/>
              </a:solidFill>
            </a:endParaRPr>
          </a:p>
          <a:p>
            <a:endParaRPr lang="en-US" sz="8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When we ignore the Irreducible Minimum:</a:t>
            </a:r>
            <a:endParaRPr lang="te-IN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e-IN" sz="3500" b="1" dirty="0" smtClean="0">
                <a:solidFill>
                  <a:schemeClr val="tx1"/>
                </a:solidFill>
              </a:rPr>
              <a:t>మరి తగ్గించకూడని కనీసమును నిర్లక్ష్యం చేస్తే:</a:t>
            </a:r>
            <a:endParaRPr lang="en-US" sz="3500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Diminished time/energy for </a:t>
            </a:r>
            <a:r>
              <a:rPr lang="en-US" b="1" dirty="0" err="1" smtClean="0">
                <a:solidFill>
                  <a:schemeClr val="tx1"/>
                </a:solidFill>
              </a:rPr>
              <a:t>discipling</a:t>
            </a:r>
            <a:endParaRPr lang="te-IN" b="1" dirty="0" smtClean="0">
              <a:solidFill>
                <a:schemeClr val="tx1"/>
              </a:solidFill>
            </a:endParaRPr>
          </a:p>
          <a:p>
            <a:pPr lvl="1"/>
            <a:r>
              <a:rPr lang="te-IN" b="1" dirty="0" smtClean="0">
                <a:solidFill>
                  <a:schemeClr val="tx1"/>
                </a:solidFill>
              </a:rPr>
              <a:t>శిష్యత్వ శిక్షణకు సమయం, శక్తి తగ్గిపోతుంది.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te-IN" sz="500" b="1" dirty="0" smtClean="0">
                <a:solidFill>
                  <a:schemeClr val="tx1"/>
                </a:solidFill>
              </a:rPr>
              <a:t>ఇంక</a:t>
            </a:r>
            <a:endParaRPr lang="en-US" sz="500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Focus on personal spiritual disciplines</a:t>
            </a:r>
            <a:endParaRPr lang="te-IN" b="1" dirty="0" smtClean="0">
              <a:solidFill>
                <a:schemeClr val="tx1"/>
              </a:solidFill>
            </a:endParaRPr>
          </a:p>
          <a:p>
            <a:pPr lvl="1"/>
            <a:r>
              <a:rPr lang="te-IN" b="1" dirty="0" smtClean="0">
                <a:solidFill>
                  <a:schemeClr val="tx1"/>
                </a:solidFill>
              </a:rPr>
              <a:t>వ్యక్తిగత ఆధ్యాత్మిక శిక్షణ పై దృష్టి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sz="400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Sales approach; Numbers; Inoculation </a:t>
            </a:r>
            <a:r>
              <a:rPr lang="en-US" b="1" dirty="0">
                <a:solidFill>
                  <a:schemeClr val="tx1"/>
                </a:solidFill>
              </a:rPr>
              <a:t>against </a:t>
            </a:r>
            <a:r>
              <a:rPr lang="en-US" b="1" dirty="0" smtClean="0">
                <a:solidFill>
                  <a:schemeClr val="tx1"/>
                </a:solidFill>
              </a:rPr>
              <a:t>conversion</a:t>
            </a:r>
            <a:endParaRPr lang="te-IN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te-IN" b="1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Argentina, Romania, India</a:t>
            </a:r>
            <a:endParaRPr lang="te-IN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te-IN" b="1" dirty="0" smtClean="0">
                <a:solidFill>
                  <a:schemeClr val="tx1"/>
                </a:solidFill>
              </a:rPr>
              <a:t>	వ్యాపార పధ్ధతి: సంఖ్య, మార్పుకు వ్యతిరేకత: అర్జెంటినా, రోమానియా, ఇండియా</a:t>
            </a:r>
          </a:p>
          <a:p>
            <a:pPr lvl="1"/>
            <a:endParaRPr lang="en-US" sz="500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2/3 of us believe we are </a:t>
            </a:r>
            <a:r>
              <a:rPr lang="en-US" b="1" dirty="0">
                <a:solidFill>
                  <a:schemeClr val="tx1"/>
                </a:solidFill>
              </a:rPr>
              <a:t>sincere; 1/3 outsiders believe we are </a:t>
            </a:r>
            <a:r>
              <a:rPr lang="en-US" b="1" dirty="0" smtClean="0">
                <a:solidFill>
                  <a:schemeClr val="tx1"/>
                </a:solidFill>
              </a:rPr>
              <a:t>sincere</a:t>
            </a:r>
            <a:endParaRPr lang="te-IN" b="1" dirty="0" smtClean="0">
              <a:solidFill>
                <a:schemeClr val="tx1"/>
              </a:solidFill>
            </a:endParaRPr>
          </a:p>
          <a:p>
            <a:pPr lvl="1"/>
            <a:r>
              <a:rPr lang="te-IN" b="1" dirty="0" smtClean="0">
                <a:solidFill>
                  <a:schemeClr val="tx1"/>
                </a:solidFill>
              </a:rPr>
              <a:t>మనలో 2/3 మంది నిజాయితీపరులమని  భావిస్తాం. బయటివారు మాత్రం మనలో 1/3 మంది మాత్రమే నిజాయితీపరులమని భావిస్తారు.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sz="500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Can evangelism lead to sin?</a:t>
            </a:r>
            <a:endParaRPr lang="te-IN" b="1" dirty="0" smtClean="0">
              <a:solidFill>
                <a:schemeClr val="tx1"/>
              </a:solidFill>
            </a:endParaRPr>
          </a:p>
          <a:p>
            <a:pPr lvl="1"/>
            <a:r>
              <a:rPr lang="te-IN" b="1" dirty="0" smtClean="0">
                <a:solidFill>
                  <a:schemeClr val="tx1"/>
                </a:solidFill>
              </a:rPr>
              <a:t>సువార్తీకరణ పాపానికి నడిపించ గలదా?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sz="1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94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00" dirty="0" smtClean="0">
                <a:solidFill>
                  <a:schemeClr val="tx1"/>
                </a:solidFill>
              </a:rPr>
              <a:t>.</a:t>
            </a:r>
            <a:r>
              <a:rPr lang="te-IN" sz="100" dirty="0" smtClean="0">
                <a:solidFill>
                  <a:schemeClr val="tx1"/>
                </a:solidFill>
              </a:rPr>
              <a:t/>
            </a:r>
            <a:br>
              <a:rPr lang="te-IN" sz="100" dirty="0" smtClean="0">
                <a:solidFill>
                  <a:schemeClr val="tx1"/>
                </a:solidFill>
              </a:rPr>
            </a:br>
            <a:r>
              <a:rPr lang="te-IN" sz="100" dirty="0" smtClean="0">
                <a:solidFill>
                  <a:schemeClr val="tx1"/>
                </a:solidFill>
              </a:rPr>
              <a:t>6)</a:t>
            </a:r>
            <a:endParaRPr lang="en-US" sz="100" dirty="0" smtClean="0">
              <a:solidFill>
                <a:schemeClr val="tx1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1082752" y="1981200"/>
            <a:ext cx="7543800" cy="4114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       </a:t>
            </a:r>
            <a:r>
              <a:rPr lang="en-US" sz="4400" b="1" dirty="0" smtClean="0">
                <a:solidFill>
                  <a:schemeClr val="tx1"/>
                </a:solidFill>
              </a:rPr>
              <a:t>Sin</a:t>
            </a:r>
            <a:endParaRPr lang="te-IN" sz="4400" b="1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te-IN" sz="4400" b="1" dirty="0" smtClean="0">
                <a:solidFill>
                  <a:schemeClr val="tx1"/>
                </a:solidFill>
              </a:rPr>
              <a:t>		పాపం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1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887B58CD-638E-4F52-826D-007AD4BB27E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3253" name="Group 4"/>
          <p:cNvGrpSpPr>
            <a:grpSpLocks/>
          </p:cNvGrpSpPr>
          <p:nvPr/>
        </p:nvGrpSpPr>
        <p:grpSpPr bwMode="auto">
          <a:xfrm>
            <a:off x="152400" y="2895600"/>
            <a:ext cx="1600200" cy="3754437"/>
            <a:chOff x="1400" y="5916"/>
            <a:chExt cx="2326" cy="4720"/>
          </a:xfrm>
        </p:grpSpPr>
        <p:sp>
          <p:nvSpPr>
            <p:cNvPr id="53375" name="AutoShape 5"/>
            <p:cNvSpPr>
              <a:spLocks noChangeArrowheads="1"/>
            </p:cNvSpPr>
            <p:nvPr/>
          </p:nvSpPr>
          <p:spPr bwMode="auto">
            <a:xfrm rot="1992283">
              <a:off x="2099" y="9338"/>
              <a:ext cx="402" cy="978"/>
            </a:xfrm>
            <a:prstGeom prst="can">
              <a:avLst>
                <a:gd name="adj" fmla="val 60821"/>
              </a:avLst>
            </a:prstGeom>
            <a:solidFill>
              <a:srgbClr val="FFFFFF"/>
            </a:solidFill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3376" name="Oval 6"/>
            <p:cNvSpPr>
              <a:spLocks noChangeArrowheads="1"/>
            </p:cNvSpPr>
            <p:nvPr/>
          </p:nvSpPr>
          <p:spPr bwMode="auto">
            <a:xfrm>
              <a:off x="2483" y="5916"/>
              <a:ext cx="996" cy="1109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3377" name="AutoShape 7"/>
            <p:cNvSpPr>
              <a:spLocks noChangeArrowheads="1"/>
            </p:cNvSpPr>
            <p:nvPr/>
          </p:nvSpPr>
          <p:spPr bwMode="auto">
            <a:xfrm rot="-691797">
              <a:off x="2398" y="6236"/>
              <a:ext cx="1083" cy="131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3378" name="Line 8"/>
            <p:cNvSpPr>
              <a:spLocks noChangeShapeType="1"/>
            </p:cNvSpPr>
            <p:nvPr/>
          </p:nvSpPr>
          <p:spPr bwMode="auto">
            <a:xfrm flipH="1">
              <a:off x="2832" y="7044"/>
              <a:ext cx="105" cy="188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9" name="Line 9"/>
            <p:cNvSpPr>
              <a:spLocks noChangeShapeType="1"/>
            </p:cNvSpPr>
            <p:nvPr/>
          </p:nvSpPr>
          <p:spPr bwMode="auto">
            <a:xfrm flipH="1">
              <a:off x="2036" y="7232"/>
              <a:ext cx="856" cy="28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0" name="Line 10"/>
            <p:cNvSpPr>
              <a:spLocks noChangeShapeType="1"/>
            </p:cNvSpPr>
            <p:nvPr/>
          </p:nvSpPr>
          <p:spPr bwMode="auto">
            <a:xfrm>
              <a:off x="2064" y="7496"/>
              <a:ext cx="1083" cy="63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381" name="Group 11"/>
            <p:cNvGrpSpPr>
              <a:grpSpLocks/>
            </p:cNvGrpSpPr>
            <p:nvPr/>
          </p:nvGrpSpPr>
          <p:grpSpPr bwMode="auto">
            <a:xfrm rot="21199819" flipH="1">
              <a:off x="2765" y="7206"/>
              <a:ext cx="961" cy="3041"/>
              <a:chOff x="8400" y="6412"/>
              <a:chExt cx="2200" cy="6468"/>
            </a:xfrm>
          </p:grpSpPr>
          <p:grpSp>
            <p:nvGrpSpPr>
              <p:cNvPr id="53389" name="Group 12"/>
              <p:cNvGrpSpPr>
                <a:grpSpLocks/>
              </p:cNvGrpSpPr>
              <p:nvPr/>
            </p:nvGrpSpPr>
            <p:grpSpPr bwMode="auto">
              <a:xfrm>
                <a:off x="8400" y="6412"/>
                <a:ext cx="2200" cy="6468"/>
                <a:chOff x="4600" y="6080"/>
                <a:chExt cx="2200" cy="6640"/>
              </a:xfrm>
            </p:grpSpPr>
            <p:sp>
              <p:nvSpPr>
                <p:cNvPr id="53392" name="Line 13"/>
                <p:cNvSpPr>
                  <a:spLocks noChangeShapeType="1"/>
                </p:cNvSpPr>
                <p:nvPr/>
              </p:nvSpPr>
              <p:spPr bwMode="auto">
                <a:xfrm>
                  <a:off x="5240" y="6080"/>
                  <a:ext cx="1560" cy="720"/>
                </a:xfrm>
                <a:prstGeom prst="line">
                  <a:avLst/>
                </a:prstGeom>
                <a:noFill/>
                <a:ln w="762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9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4600" y="6800"/>
                  <a:ext cx="2160" cy="5920"/>
                </a:xfrm>
                <a:prstGeom prst="line">
                  <a:avLst/>
                </a:prstGeom>
                <a:noFill/>
                <a:ln w="762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94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4600" y="6120"/>
                  <a:ext cx="680" cy="6520"/>
                </a:xfrm>
                <a:prstGeom prst="line">
                  <a:avLst/>
                </a:prstGeom>
                <a:noFill/>
                <a:ln w="762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3390" name="Line 16"/>
              <p:cNvSpPr>
                <a:spLocks noChangeShapeType="1"/>
              </p:cNvSpPr>
              <p:nvPr/>
            </p:nvSpPr>
            <p:spPr bwMode="auto">
              <a:xfrm>
                <a:off x="8880" y="8808"/>
                <a:ext cx="880" cy="312"/>
              </a:xfrm>
              <a:prstGeom prst="line">
                <a:avLst/>
              </a:prstGeom>
              <a:noFill/>
              <a:ln w="762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91" name="Oval 17"/>
              <p:cNvSpPr>
                <a:spLocks noChangeArrowheads="1"/>
              </p:cNvSpPr>
              <p:nvPr/>
            </p:nvSpPr>
            <p:spPr bwMode="auto">
              <a:xfrm rot="1392086">
                <a:off x="9006" y="6701"/>
                <a:ext cx="1594" cy="226"/>
              </a:xfrm>
              <a:prstGeom prst="ellipse">
                <a:avLst/>
              </a:prstGeom>
              <a:solidFill>
                <a:srgbClr val="FFFFFF"/>
              </a:solidFill>
              <a:ln w="762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</p:grpSp>
        <p:sp>
          <p:nvSpPr>
            <p:cNvPr id="53382" name="Line 18"/>
            <p:cNvSpPr>
              <a:spLocks noChangeShapeType="1"/>
            </p:cNvSpPr>
            <p:nvPr/>
          </p:nvSpPr>
          <p:spPr bwMode="auto">
            <a:xfrm>
              <a:off x="2947" y="7270"/>
              <a:ext cx="682" cy="66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3" name="AutoShape 19"/>
            <p:cNvSpPr>
              <a:spLocks noChangeArrowheads="1"/>
            </p:cNvSpPr>
            <p:nvPr/>
          </p:nvSpPr>
          <p:spPr bwMode="auto">
            <a:xfrm rot="6089160">
              <a:off x="2158" y="7360"/>
              <a:ext cx="79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00 h 21600"/>
                <a:gd name="T14" fmla="*/ 17089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4" name="Line 20"/>
            <p:cNvSpPr>
              <a:spLocks noChangeShapeType="1"/>
            </p:cNvSpPr>
            <p:nvPr/>
          </p:nvSpPr>
          <p:spPr bwMode="auto">
            <a:xfrm flipH="1">
              <a:off x="2431" y="8906"/>
              <a:ext cx="401" cy="67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5" name="Line 21"/>
            <p:cNvSpPr>
              <a:spLocks noChangeShapeType="1"/>
            </p:cNvSpPr>
            <p:nvPr/>
          </p:nvSpPr>
          <p:spPr bwMode="auto">
            <a:xfrm>
              <a:off x="2815" y="8906"/>
              <a:ext cx="611" cy="139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6" name="Freeform 22"/>
            <p:cNvSpPr>
              <a:spLocks/>
            </p:cNvSpPr>
            <p:nvPr/>
          </p:nvSpPr>
          <p:spPr bwMode="auto">
            <a:xfrm>
              <a:off x="1400" y="9827"/>
              <a:ext cx="908" cy="809"/>
            </a:xfrm>
            <a:custGeom>
              <a:avLst/>
              <a:gdLst>
                <a:gd name="T0" fmla="*/ 0 w 2080"/>
                <a:gd name="T1" fmla="*/ 0 h 1720"/>
                <a:gd name="T2" fmla="*/ 0 w 2080"/>
                <a:gd name="T3" fmla="*/ 1 h 1720"/>
                <a:gd name="T4" fmla="*/ 0 w 2080"/>
                <a:gd name="T5" fmla="*/ 0 h 1720"/>
                <a:gd name="T6" fmla="*/ 0 w 2080"/>
                <a:gd name="T7" fmla="*/ 0 h 1720"/>
                <a:gd name="T8" fmla="*/ 0 w 2080"/>
                <a:gd name="T9" fmla="*/ 0 h 1720"/>
                <a:gd name="T10" fmla="*/ 0 w 2080"/>
                <a:gd name="T11" fmla="*/ 0 h 17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0" h="1720">
                  <a:moveTo>
                    <a:pt x="2000" y="960"/>
                  </a:moveTo>
                  <a:cubicBezTo>
                    <a:pt x="2080" y="1160"/>
                    <a:pt x="1987" y="1720"/>
                    <a:pt x="1680" y="1680"/>
                  </a:cubicBezTo>
                  <a:cubicBezTo>
                    <a:pt x="1373" y="1640"/>
                    <a:pt x="320" y="993"/>
                    <a:pt x="160" y="720"/>
                  </a:cubicBezTo>
                  <a:cubicBezTo>
                    <a:pt x="0" y="447"/>
                    <a:pt x="547" y="80"/>
                    <a:pt x="720" y="40"/>
                  </a:cubicBezTo>
                  <a:cubicBezTo>
                    <a:pt x="893" y="0"/>
                    <a:pt x="993" y="313"/>
                    <a:pt x="1200" y="480"/>
                  </a:cubicBezTo>
                  <a:cubicBezTo>
                    <a:pt x="1407" y="647"/>
                    <a:pt x="1920" y="760"/>
                    <a:pt x="2000" y="960"/>
                  </a:cubicBez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7" name="Oval 23"/>
            <p:cNvSpPr>
              <a:spLocks noChangeArrowheads="1"/>
            </p:cNvSpPr>
            <p:nvPr/>
          </p:nvSpPr>
          <p:spPr bwMode="auto">
            <a:xfrm>
              <a:off x="1924" y="10053"/>
              <a:ext cx="332" cy="20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762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3388" name="Line 24"/>
            <p:cNvSpPr>
              <a:spLocks noChangeShapeType="1"/>
            </p:cNvSpPr>
            <p:nvPr/>
          </p:nvSpPr>
          <p:spPr bwMode="auto">
            <a:xfrm flipH="1">
              <a:off x="3253" y="7942"/>
              <a:ext cx="390" cy="46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54" name="Oval 25"/>
          <p:cNvSpPr>
            <a:spLocks noChangeArrowheads="1"/>
          </p:cNvSpPr>
          <p:nvPr/>
        </p:nvSpPr>
        <p:spPr bwMode="auto">
          <a:xfrm>
            <a:off x="4648200" y="3124200"/>
            <a:ext cx="2209800" cy="1828800"/>
          </a:xfrm>
          <a:prstGeom prst="ellipse">
            <a:avLst/>
          </a:prstGeom>
          <a:solidFill>
            <a:srgbClr val="3399FF"/>
          </a:solidFill>
          <a:ln w="76200">
            <a:solidFill>
              <a:srgbClr val="000000"/>
            </a:solidFill>
            <a:round/>
            <a:headEnd/>
            <a:tailEnd/>
          </a:ln>
          <a:effectLst>
            <a:outerShdw dist="217018" dir="1233363" algn="ctr" rotWithShape="0">
              <a:srgbClr val="808080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latin typeface="Arial" charset="0"/>
              </a:rPr>
              <a:t>Present</a:t>
            </a:r>
            <a:endParaRPr lang="te-IN" altLang="en-US" sz="2800" b="1" dirty="0" smtClean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e-IN" altLang="en-US" sz="2800" b="1" dirty="0" smtClean="0">
                <a:latin typeface="Arial" charset="0"/>
              </a:rPr>
              <a:t>ప్రస్తుతం</a:t>
            </a:r>
          </a:p>
        </p:txBody>
      </p:sp>
      <p:sp>
        <p:nvSpPr>
          <p:cNvPr id="53255" name="Oval 26"/>
          <p:cNvSpPr>
            <a:spLocks noChangeArrowheads="1"/>
          </p:cNvSpPr>
          <p:nvPr/>
        </p:nvSpPr>
        <p:spPr bwMode="auto">
          <a:xfrm>
            <a:off x="6858000" y="3124200"/>
            <a:ext cx="2057400" cy="18288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000000"/>
            </a:solidFill>
            <a:round/>
            <a:headEnd/>
            <a:tailEnd/>
          </a:ln>
          <a:effectLst>
            <a:outerShdw dist="217018" dir="1233363" algn="ctr" rotWithShape="0">
              <a:srgbClr val="808080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endParaRPr lang="en-US" altLang="en-US" sz="2800" b="1" dirty="0">
              <a:latin typeface="Arial" charset="0"/>
            </a:endParaRPr>
          </a:p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chemeClr val="bg1"/>
                </a:solidFill>
                <a:latin typeface="Arial" charset="0"/>
              </a:rPr>
              <a:t>Future</a:t>
            </a:r>
            <a:endParaRPr lang="te-IN" altLang="en-US" sz="2800" b="1" dirty="0" smtClean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te-IN" altLang="en-US" sz="2800" b="1" dirty="0" smtClean="0">
                <a:solidFill>
                  <a:schemeClr val="bg1"/>
                </a:solidFill>
                <a:latin typeface="Arial" charset="0"/>
              </a:rPr>
              <a:t>భవిష్యత్తు</a:t>
            </a:r>
            <a:endParaRPr lang="en-US" altLang="en-US" sz="28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endParaRPr lang="en-US" altLang="en-US" sz="2800" b="1" dirty="0">
              <a:latin typeface="Arial" charset="0"/>
            </a:endParaRPr>
          </a:p>
        </p:txBody>
      </p:sp>
      <p:grpSp>
        <p:nvGrpSpPr>
          <p:cNvPr id="53256" name="Group 27"/>
          <p:cNvGrpSpPr>
            <a:grpSpLocks/>
          </p:cNvGrpSpPr>
          <p:nvPr/>
        </p:nvGrpSpPr>
        <p:grpSpPr bwMode="auto">
          <a:xfrm rot="-5400000">
            <a:off x="938212" y="3265488"/>
            <a:ext cx="4156075" cy="2501900"/>
            <a:chOff x="1487" y="3049"/>
            <a:chExt cx="9264" cy="6324"/>
          </a:xfrm>
        </p:grpSpPr>
        <p:grpSp>
          <p:nvGrpSpPr>
            <p:cNvPr id="53262" name="Group 28"/>
            <p:cNvGrpSpPr>
              <a:grpSpLocks/>
            </p:cNvGrpSpPr>
            <p:nvPr/>
          </p:nvGrpSpPr>
          <p:grpSpPr bwMode="auto">
            <a:xfrm rot="5400000">
              <a:off x="3170" y="1902"/>
              <a:ext cx="5222" cy="8588"/>
              <a:chOff x="2010" y="2118"/>
              <a:chExt cx="5222" cy="8588"/>
            </a:xfrm>
          </p:grpSpPr>
          <p:sp>
            <p:nvSpPr>
              <p:cNvPr id="53267" name="Rectangle 29"/>
              <p:cNvSpPr>
                <a:spLocks noChangeArrowheads="1"/>
              </p:cNvSpPr>
              <p:nvPr/>
            </p:nvSpPr>
            <p:spPr bwMode="auto">
              <a:xfrm>
                <a:off x="5226" y="3085"/>
                <a:ext cx="1933" cy="7621"/>
              </a:xfrm>
              <a:prstGeom prst="rect">
                <a:avLst/>
              </a:prstGeom>
              <a:solidFill>
                <a:srgbClr val="E0E0E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68" name="Freeform 30"/>
              <p:cNvSpPr>
                <a:spLocks/>
              </p:cNvSpPr>
              <p:nvPr/>
            </p:nvSpPr>
            <p:spPr bwMode="auto">
              <a:xfrm>
                <a:off x="2080" y="2118"/>
                <a:ext cx="3146" cy="8578"/>
              </a:xfrm>
              <a:custGeom>
                <a:avLst/>
                <a:gdLst>
                  <a:gd name="T0" fmla="*/ 0 w 3146"/>
                  <a:gd name="T1" fmla="*/ 6524 h 8578"/>
                  <a:gd name="T2" fmla="*/ 3146 w 3146"/>
                  <a:gd name="T3" fmla="*/ 8578 h 8578"/>
                  <a:gd name="T4" fmla="*/ 3146 w 3146"/>
                  <a:gd name="T5" fmla="*/ 1029 h 8578"/>
                  <a:gd name="T6" fmla="*/ 2646 w 3146"/>
                  <a:gd name="T7" fmla="*/ 662 h 8578"/>
                  <a:gd name="T8" fmla="*/ 0 w 3146"/>
                  <a:gd name="T9" fmla="*/ 0 h 8578"/>
                  <a:gd name="T10" fmla="*/ 0 w 3146"/>
                  <a:gd name="T11" fmla="*/ 6524 h 85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46" h="8578">
                    <a:moveTo>
                      <a:pt x="0" y="6524"/>
                    </a:moveTo>
                    <a:lnTo>
                      <a:pt x="3146" y="8578"/>
                    </a:lnTo>
                    <a:lnTo>
                      <a:pt x="3146" y="1029"/>
                    </a:lnTo>
                    <a:lnTo>
                      <a:pt x="2646" y="662"/>
                    </a:lnTo>
                    <a:lnTo>
                      <a:pt x="0" y="0"/>
                    </a:lnTo>
                    <a:lnTo>
                      <a:pt x="0" y="6524"/>
                    </a:lnTo>
                    <a:close/>
                  </a:path>
                </a:pathLst>
              </a:custGeom>
              <a:solidFill>
                <a:srgbClr val="60606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9" name="Freeform 31"/>
              <p:cNvSpPr>
                <a:spLocks/>
              </p:cNvSpPr>
              <p:nvPr/>
            </p:nvSpPr>
            <p:spPr bwMode="auto">
              <a:xfrm>
                <a:off x="5192" y="3085"/>
                <a:ext cx="1933" cy="867"/>
              </a:xfrm>
              <a:custGeom>
                <a:avLst/>
                <a:gdLst>
                  <a:gd name="T0" fmla="*/ 0 w 1933"/>
                  <a:gd name="T1" fmla="*/ 0 h 867"/>
                  <a:gd name="T2" fmla="*/ 1933 w 1933"/>
                  <a:gd name="T3" fmla="*/ 0 h 867"/>
                  <a:gd name="T4" fmla="*/ 1933 w 1933"/>
                  <a:gd name="T5" fmla="*/ 867 h 867"/>
                  <a:gd name="T6" fmla="*/ 0 w 1933"/>
                  <a:gd name="T7" fmla="*/ 409 h 867"/>
                  <a:gd name="T8" fmla="*/ 0 w 1933"/>
                  <a:gd name="T9" fmla="*/ 0 h 8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33" h="867">
                    <a:moveTo>
                      <a:pt x="0" y="0"/>
                    </a:moveTo>
                    <a:lnTo>
                      <a:pt x="1933" y="0"/>
                    </a:lnTo>
                    <a:lnTo>
                      <a:pt x="1933" y="867"/>
                    </a:lnTo>
                    <a:lnTo>
                      <a:pt x="0" y="4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0" name="Rectangle 32"/>
              <p:cNvSpPr>
                <a:spLocks noChangeArrowheads="1"/>
              </p:cNvSpPr>
              <p:nvPr/>
            </p:nvSpPr>
            <p:spPr bwMode="auto">
              <a:xfrm>
                <a:off x="5226" y="4205"/>
                <a:ext cx="939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1" name="Rectangle 33"/>
              <p:cNvSpPr>
                <a:spLocks noChangeArrowheads="1"/>
              </p:cNvSpPr>
              <p:nvPr/>
            </p:nvSpPr>
            <p:spPr bwMode="auto">
              <a:xfrm>
                <a:off x="6239" y="4192"/>
                <a:ext cx="973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2" name="Rectangle 34"/>
              <p:cNvSpPr>
                <a:spLocks noChangeArrowheads="1"/>
              </p:cNvSpPr>
              <p:nvPr/>
            </p:nvSpPr>
            <p:spPr bwMode="auto">
              <a:xfrm>
                <a:off x="5719" y="3689"/>
                <a:ext cx="976" cy="435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3" name="Rectangle 35"/>
              <p:cNvSpPr>
                <a:spLocks noChangeArrowheads="1"/>
              </p:cNvSpPr>
              <p:nvPr/>
            </p:nvSpPr>
            <p:spPr bwMode="auto">
              <a:xfrm>
                <a:off x="6729" y="3686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4" name="Rectangle 36"/>
              <p:cNvSpPr>
                <a:spLocks noChangeArrowheads="1"/>
              </p:cNvSpPr>
              <p:nvPr/>
            </p:nvSpPr>
            <p:spPr bwMode="auto">
              <a:xfrm>
                <a:off x="5169" y="3686"/>
                <a:ext cx="497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5" name="Rectangle 37"/>
              <p:cNvSpPr>
                <a:spLocks noChangeArrowheads="1"/>
              </p:cNvSpPr>
              <p:nvPr/>
            </p:nvSpPr>
            <p:spPr bwMode="auto">
              <a:xfrm>
                <a:off x="5222" y="3167"/>
                <a:ext cx="967" cy="45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6" name="Rectangle 38"/>
              <p:cNvSpPr>
                <a:spLocks noChangeArrowheads="1"/>
              </p:cNvSpPr>
              <p:nvPr/>
            </p:nvSpPr>
            <p:spPr bwMode="auto">
              <a:xfrm>
                <a:off x="6259" y="3180"/>
                <a:ext cx="973" cy="447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7" name="Rectangle 39"/>
              <p:cNvSpPr>
                <a:spLocks noChangeArrowheads="1"/>
              </p:cNvSpPr>
              <p:nvPr/>
            </p:nvSpPr>
            <p:spPr bwMode="auto">
              <a:xfrm>
                <a:off x="5222" y="5218"/>
                <a:ext cx="9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8" name="Rectangle 40"/>
              <p:cNvSpPr>
                <a:spLocks noChangeArrowheads="1"/>
              </p:cNvSpPr>
              <p:nvPr/>
            </p:nvSpPr>
            <p:spPr bwMode="auto">
              <a:xfrm>
                <a:off x="6225" y="5208"/>
                <a:ext cx="977" cy="44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9" name="Rectangle 41"/>
              <p:cNvSpPr>
                <a:spLocks noChangeArrowheads="1"/>
              </p:cNvSpPr>
              <p:nvPr/>
            </p:nvSpPr>
            <p:spPr bwMode="auto">
              <a:xfrm>
                <a:off x="5709" y="4708"/>
                <a:ext cx="973" cy="429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0" name="Rectangle 42"/>
              <p:cNvSpPr>
                <a:spLocks noChangeArrowheads="1"/>
              </p:cNvSpPr>
              <p:nvPr/>
            </p:nvSpPr>
            <p:spPr bwMode="auto">
              <a:xfrm>
                <a:off x="6719" y="4705"/>
                <a:ext cx="493" cy="432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1" name="Rectangle 43"/>
              <p:cNvSpPr>
                <a:spLocks noChangeArrowheads="1"/>
              </p:cNvSpPr>
              <p:nvPr/>
            </p:nvSpPr>
            <p:spPr bwMode="auto">
              <a:xfrm>
                <a:off x="5226" y="4705"/>
                <a:ext cx="423" cy="432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2" name="Rectangle 44"/>
              <p:cNvSpPr>
                <a:spLocks noChangeArrowheads="1"/>
              </p:cNvSpPr>
              <p:nvPr/>
            </p:nvSpPr>
            <p:spPr bwMode="auto">
              <a:xfrm>
                <a:off x="5209" y="6208"/>
                <a:ext cx="946" cy="43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3" name="Rectangle 45"/>
              <p:cNvSpPr>
                <a:spLocks noChangeArrowheads="1"/>
              </p:cNvSpPr>
              <p:nvPr/>
            </p:nvSpPr>
            <p:spPr bwMode="auto">
              <a:xfrm>
                <a:off x="6225" y="6195"/>
                <a:ext cx="977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4" name="Rectangle 46"/>
              <p:cNvSpPr>
                <a:spLocks noChangeArrowheads="1"/>
              </p:cNvSpPr>
              <p:nvPr/>
            </p:nvSpPr>
            <p:spPr bwMode="auto">
              <a:xfrm>
                <a:off x="5709" y="5698"/>
                <a:ext cx="973" cy="42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5" name="Rectangle 47"/>
              <p:cNvSpPr>
                <a:spLocks noChangeArrowheads="1"/>
              </p:cNvSpPr>
              <p:nvPr/>
            </p:nvSpPr>
            <p:spPr bwMode="auto">
              <a:xfrm>
                <a:off x="6719" y="5692"/>
                <a:ext cx="493" cy="434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6" name="Rectangle 48"/>
              <p:cNvSpPr>
                <a:spLocks noChangeArrowheads="1"/>
              </p:cNvSpPr>
              <p:nvPr/>
            </p:nvSpPr>
            <p:spPr bwMode="auto">
              <a:xfrm>
                <a:off x="5216" y="5692"/>
                <a:ext cx="433" cy="43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7" name="Rectangle 49"/>
              <p:cNvSpPr>
                <a:spLocks noChangeArrowheads="1"/>
              </p:cNvSpPr>
              <p:nvPr/>
            </p:nvSpPr>
            <p:spPr bwMode="auto">
              <a:xfrm>
                <a:off x="5222" y="7227"/>
                <a:ext cx="920" cy="42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8" name="Rectangle 50"/>
              <p:cNvSpPr>
                <a:spLocks noChangeArrowheads="1"/>
              </p:cNvSpPr>
              <p:nvPr/>
            </p:nvSpPr>
            <p:spPr bwMode="auto">
              <a:xfrm>
                <a:off x="6215" y="7214"/>
                <a:ext cx="973" cy="44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9" name="Rectangle 51"/>
              <p:cNvSpPr>
                <a:spLocks noChangeArrowheads="1"/>
              </p:cNvSpPr>
              <p:nvPr/>
            </p:nvSpPr>
            <p:spPr bwMode="auto">
              <a:xfrm>
                <a:off x="5699" y="6711"/>
                <a:ext cx="973" cy="434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0" name="Rectangle 52"/>
              <p:cNvSpPr>
                <a:spLocks noChangeArrowheads="1"/>
              </p:cNvSpPr>
              <p:nvPr/>
            </p:nvSpPr>
            <p:spPr bwMode="auto">
              <a:xfrm>
                <a:off x="6705" y="6707"/>
                <a:ext cx="497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1" name="Rectangle 53"/>
              <p:cNvSpPr>
                <a:spLocks noChangeArrowheads="1"/>
              </p:cNvSpPr>
              <p:nvPr/>
            </p:nvSpPr>
            <p:spPr bwMode="auto">
              <a:xfrm>
                <a:off x="5226" y="6707"/>
                <a:ext cx="41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2" name="Rectangle 54"/>
              <p:cNvSpPr>
                <a:spLocks noChangeArrowheads="1"/>
              </p:cNvSpPr>
              <p:nvPr/>
            </p:nvSpPr>
            <p:spPr bwMode="auto">
              <a:xfrm>
                <a:off x="5216" y="8226"/>
                <a:ext cx="949" cy="42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3" name="Rectangle 55"/>
              <p:cNvSpPr>
                <a:spLocks noChangeArrowheads="1"/>
              </p:cNvSpPr>
              <p:nvPr/>
            </p:nvSpPr>
            <p:spPr bwMode="auto">
              <a:xfrm>
                <a:off x="6239" y="8213"/>
                <a:ext cx="973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4" name="Rectangle 56"/>
              <p:cNvSpPr>
                <a:spLocks noChangeArrowheads="1"/>
              </p:cNvSpPr>
              <p:nvPr/>
            </p:nvSpPr>
            <p:spPr bwMode="auto">
              <a:xfrm>
                <a:off x="5719" y="7710"/>
                <a:ext cx="976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5" name="Rectangle 57"/>
              <p:cNvSpPr>
                <a:spLocks noChangeArrowheads="1"/>
              </p:cNvSpPr>
              <p:nvPr/>
            </p:nvSpPr>
            <p:spPr bwMode="auto">
              <a:xfrm>
                <a:off x="6729" y="7707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6" name="Rectangle 58"/>
              <p:cNvSpPr>
                <a:spLocks noChangeArrowheads="1"/>
              </p:cNvSpPr>
              <p:nvPr/>
            </p:nvSpPr>
            <p:spPr bwMode="auto">
              <a:xfrm>
                <a:off x="5209" y="9239"/>
                <a:ext cx="946" cy="435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7" name="Rectangle 59"/>
              <p:cNvSpPr>
                <a:spLocks noChangeArrowheads="1"/>
              </p:cNvSpPr>
              <p:nvPr/>
            </p:nvSpPr>
            <p:spPr bwMode="auto">
              <a:xfrm>
                <a:off x="6225" y="9229"/>
                <a:ext cx="977" cy="44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8" name="Rectangle 60"/>
              <p:cNvSpPr>
                <a:spLocks noChangeArrowheads="1"/>
              </p:cNvSpPr>
              <p:nvPr/>
            </p:nvSpPr>
            <p:spPr bwMode="auto">
              <a:xfrm>
                <a:off x="5709" y="8726"/>
                <a:ext cx="973" cy="432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9" name="Rectangle 61"/>
              <p:cNvSpPr>
                <a:spLocks noChangeArrowheads="1"/>
              </p:cNvSpPr>
              <p:nvPr/>
            </p:nvSpPr>
            <p:spPr bwMode="auto">
              <a:xfrm>
                <a:off x="6719" y="8720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300" name="Rectangle 62"/>
              <p:cNvSpPr>
                <a:spLocks noChangeArrowheads="1"/>
              </p:cNvSpPr>
              <p:nvPr/>
            </p:nvSpPr>
            <p:spPr bwMode="auto">
              <a:xfrm>
                <a:off x="5226" y="8720"/>
                <a:ext cx="42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301" name="Rectangle 63"/>
              <p:cNvSpPr>
                <a:spLocks noChangeArrowheads="1"/>
              </p:cNvSpPr>
              <p:nvPr/>
            </p:nvSpPr>
            <p:spPr bwMode="auto">
              <a:xfrm>
                <a:off x="5222" y="10229"/>
                <a:ext cx="9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302" name="Rectangle 64"/>
              <p:cNvSpPr>
                <a:spLocks noChangeArrowheads="1"/>
              </p:cNvSpPr>
              <p:nvPr/>
            </p:nvSpPr>
            <p:spPr bwMode="auto">
              <a:xfrm>
                <a:off x="6225" y="10216"/>
                <a:ext cx="977" cy="451"/>
              </a:xfrm>
              <a:prstGeom prst="rect">
                <a:avLst/>
              </a:pr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303" name="Rectangle 65"/>
              <p:cNvSpPr>
                <a:spLocks noChangeArrowheads="1"/>
              </p:cNvSpPr>
              <p:nvPr/>
            </p:nvSpPr>
            <p:spPr bwMode="auto">
              <a:xfrm>
                <a:off x="5709" y="9719"/>
                <a:ext cx="973" cy="429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304" name="Rectangle 66"/>
              <p:cNvSpPr>
                <a:spLocks noChangeArrowheads="1"/>
              </p:cNvSpPr>
              <p:nvPr/>
            </p:nvSpPr>
            <p:spPr bwMode="auto">
              <a:xfrm>
                <a:off x="6719" y="9713"/>
                <a:ext cx="49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305" name="Rectangle 67"/>
              <p:cNvSpPr>
                <a:spLocks noChangeArrowheads="1"/>
              </p:cNvSpPr>
              <p:nvPr/>
            </p:nvSpPr>
            <p:spPr bwMode="auto">
              <a:xfrm>
                <a:off x="5216" y="9713"/>
                <a:ext cx="4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306" name="Freeform 68"/>
              <p:cNvSpPr>
                <a:spLocks/>
              </p:cNvSpPr>
              <p:nvPr/>
            </p:nvSpPr>
            <p:spPr bwMode="auto">
              <a:xfrm>
                <a:off x="4969" y="10086"/>
                <a:ext cx="260" cy="548"/>
              </a:xfrm>
              <a:custGeom>
                <a:avLst/>
                <a:gdLst>
                  <a:gd name="T0" fmla="*/ 260 w 260"/>
                  <a:gd name="T1" fmla="*/ 143 h 548"/>
                  <a:gd name="T2" fmla="*/ 260 w 260"/>
                  <a:gd name="T3" fmla="*/ 548 h 548"/>
                  <a:gd name="T4" fmla="*/ 0 w 260"/>
                  <a:gd name="T5" fmla="*/ 393 h 548"/>
                  <a:gd name="T6" fmla="*/ 0 w 260"/>
                  <a:gd name="T7" fmla="*/ 0 h 548"/>
                  <a:gd name="T8" fmla="*/ 260 w 260"/>
                  <a:gd name="T9" fmla="*/ 143 h 5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48">
                    <a:moveTo>
                      <a:pt x="260" y="143"/>
                    </a:moveTo>
                    <a:lnTo>
                      <a:pt x="260" y="548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260" y="14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7" name="Freeform 69"/>
              <p:cNvSpPr>
                <a:spLocks/>
              </p:cNvSpPr>
              <p:nvPr/>
            </p:nvSpPr>
            <p:spPr bwMode="auto">
              <a:xfrm>
                <a:off x="4116" y="9518"/>
                <a:ext cx="800" cy="938"/>
              </a:xfrm>
              <a:custGeom>
                <a:avLst/>
                <a:gdLst>
                  <a:gd name="T0" fmla="*/ 800 w 800"/>
                  <a:gd name="T1" fmla="*/ 529 h 938"/>
                  <a:gd name="T2" fmla="*/ 800 w 800"/>
                  <a:gd name="T3" fmla="*/ 938 h 938"/>
                  <a:gd name="T4" fmla="*/ 0 w 800"/>
                  <a:gd name="T5" fmla="*/ 402 h 938"/>
                  <a:gd name="T6" fmla="*/ 0 w 800"/>
                  <a:gd name="T7" fmla="*/ 0 h 938"/>
                  <a:gd name="T8" fmla="*/ 800 w 800"/>
                  <a:gd name="T9" fmla="*/ 529 h 9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938">
                    <a:moveTo>
                      <a:pt x="800" y="529"/>
                    </a:moveTo>
                    <a:lnTo>
                      <a:pt x="800" y="938"/>
                    </a:lnTo>
                    <a:lnTo>
                      <a:pt x="0" y="402"/>
                    </a:lnTo>
                    <a:lnTo>
                      <a:pt x="0" y="0"/>
                    </a:lnTo>
                    <a:lnTo>
                      <a:pt x="800" y="52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8" name="Freeform 70"/>
              <p:cNvSpPr>
                <a:spLocks/>
              </p:cNvSpPr>
              <p:nvPr/>
            </p:nvSpPr>
            <p:spPr bwMode="auto">
              <a:xfrm>
                <a:off x="3280" y="8992"/>
                <a:ext cx="796" cy="899"/>
              </a:xfrm>
              <a:custGeom>
                <a:avLst/>
                <a:gdLst>
                  <a:gd name="T0" fmla="*/ 796 w 796"/>
                  <a:gd name="T1" fmla="*/ 519 h 899"/>
                  <a:gd name="T2" fmla="*/ 796 w 796"/>
                  <a:gd name="T3" fmla="*/ 899 h 899"/>
                  <a:gd name="T4" fmla="*/ 0 w 796"/>
                  <a:gd name="T5" fmla="*/ 380 h 899"/>
                  <a:gd name="T6" fmla="*/ 0 w 796"/>
                  <a:gd name="T7" fmla="*/ 0 h 899"/>
                  <a:gd name="T8" fmla="*/ 796 w 796"/>
                  <a:gd name="T9" fmla="*/ 519 h 8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99">
                    <a:moveTo>
                      <a:pt x="796" y="519"/>
                    </a:moveTo>
                    <a:lnTo>
                      <a:pt x="796" y="89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51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9" name="Freeform 71"/>
              <p:cNvSpPr>
                <a:spLocks/>
              </p:cNvSpPr>
              <p:nvPr/>
            </p:nvSpPr>
            <p:spPr bwMode="auto">
              <a:xfrm>
                <a:off x="2443" y="8460"/>
                <a:ext cx="797" cy="883"/>
              </a:xfrm>
              <a:custGeom>
                <a:avLst/>
                <a:gdLst>
                  <a:gd name="T0" fmla="*/ 797 w 797"/>
                  <a:gd name="T1" fmla="*/ 506 h 883"/>
                  <a:gd name="T2" fmla="*/ 797 w 797"/>
                  <a:gd name="T3" fmla="*/ 883 h 883"/>
                  <a:gd name="T4" fmla="*/ 0 w 797"/>
                  <a:gd name="T5" fmla="*/ 373 h 883"/>
                  <a:gd name="T6" fmla="*/ 0 w 797"/>
                  <a:gd name="T7" fmla="*/ 0 h 883"/>
                  <a:gd name="T8" fmla="*/ 797 w 797"/>
                  <a:gd name="T9" fmla="*/ 506 h 8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883">
                    <a:moveTo>
                      <a:pt x="797" y="506"/>
                    </a:moveTo>
                    <a:lnTo>
                      <a:pt x="797" y="883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97" y="506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0" name="Freeform 72"/>
              <p:cNvSpPr>
                <a:spLocks/>
              </p:cNvSpPr>
              <p:nvPr/>
            </p:nvSpPr>
            <p:spPr bwMode="auto">
              <a:xfrm>
                <a:off x="2010" y="8178"/>
                <a:ext cx="393" cy="626"/>
              </a:xfrm>
              <a:custGeom>
                <a:avLst/>
                <a:gdLst>
                  <a:gd name="T0" fmla="*/ 393 w 393"/>
                  <a:gd name="T1" fmla="*/ 253 h 626"/>
                  <a:gd name="T2" fmla="*/ 393 w 393"/>
                  <a:gd name="T3" fmla="*/ 626 h 626"/>
                  <a:gd name="T4" fmla="*/ 0 w 393"/>
                  <a:gd name="T5" fmla="*/ 357 h 626"/>
                  <a:gd name="T6" fmla="*/ 0 w 393"/>
                  <a:gd name="T7" fmla="*/ 0 h 626"/>
                  <a:gd name="T8" fmla="*/ 393 w 393"/>
                  <a:gd name="T9" fmla="*/ 253 h 6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626">
                    <a:moveTo>
                      <a:pt x="393" y="253"/>
                    </a:moveTo>
                    <a:lnTo>
                      <a:pt x="393" y="626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393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1" name="Freeform 73"/>
              <p:cNvSpPr>
                <a:spLocks/>
              </p:cNvSpPr>
              <p:nvPr/>
            </p:nvSpPr>
            <p:spPr bwMode="auto">
              <a:xfrm>
                <a:off x="4969" y="3111"/>
                <a:ext cx="260" cy="484"/>
              </a:xfrm>
              <a:custGeom>
                <a:avLst/>
                <a:gdLst>
                  <a:gd name="T0" fmla="*/ 260 w 260"/>
                  <a:gd name="T1" fmla="*/ 59 h 484"/>
                  <a:gd name="T2" fmla="*/ 260 w 260"/>
                  <a:gd name="T3" fmla="*/ 484 h 484"/>
                  <a:gd name="T4" fmla="*/ 0 w 260"/>
                  <a:gd name="T5" fmla="*/ 396 h 484"/>
                  <a:gd name="T6" fmla="*/ 0 w 260"/>
                  <a:gd name="T7" fmla="*/ 0 h 484"/>
                  <a:gd name="T8" fmla="*/ 260 w 260"/>
                  <a:gd name="T9" fmla="*/ 59 h 4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484">
                    <a:moveTo>
                      <a:pt x="260" y="59"/>
                    </a:moveTo>
                    <a:lnTo>
                      <a:pt x="260" y="484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260" y="5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2" name="Freeform 74"/>
              <p:cNvSpPr>
                <a:spLocks/>
              </p:cNvSpPr>
              <p:nvPr/>
            </p:nvSpPr>
            <p:spPr bwMode="auto">
              <a:xfrm>
                <a:off x="4116" y="2836"/>
                <a:ext cx="800" cy="655"/>
              </a:xfrm>
              <a:custGeom>
                <a:avLst/>
                <a:gdLst>
                  <a:gd name="T0" fmla="*/ 800 w 800"/>
                  <a:gd name="T1" fmla="*/ 253 h 655"/>
                  <a:gd name="T2" fmla="*/ 800 w 800"/>
                  <a:gd name="T3" fmla="*/ 655 h 655"/>
                  <a:gd name="T4" fmla="*/ 0 w 800"/>
                  <a:gd name="T5" fmla="*/ 395 h 655"/>
                  <a:gd name="T6" fmla="*/ 0 w 800"/>
                  <a:gd name="T7" fmla="*/ 0 h 655"/>
                  <a:gd name="T8" fmla="*/ 800 w 800"/>
                  <a:gd name="T9" fmla="*/ 253 h 6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655">
                    <a:moveTo>
                      <a:pt x="800" y="253"/>
                    </a:moveTo>
                    <a:lnTo>
                      <a:pt x="800" y="655"/>
                    </a:lnTo>
                    <a:lnTo>
                      <a:pt x="0" y="395"/>
                    </a:lnTo>
                    <a:lnTo>
                      <a:pt x="0" y="0"/>
                    </a:lnTo>
                    <a:lnTo>
                      <a:pt x="800" y="25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3" name="Freeform 75"/>
              <p:cNvSpPr>
                <a:spLocks/>
              </p:cNvSpPr>
              <p:nvPr/>
            </p:nvSpPr>
            <p:spPr bwMode="auto">
              <a:xfrm>
                <a:off x="3280" y="2566"/>
                <a:ext cx="796" cy="640"/>
              </a:xfrm>
              <a:custGeom>
                <a:avLst/>
                <a:gdLst>
                  <a:gd name="T0" fmla="*/ 796 w 796"/>
                  <a:gd name="T1" fmla="*/ 253 h 640"/>
                  <a:gd name="T2" fmla="*/ 796 w 796"/>
                  <a:gd name="T3" fmla="*/ 640 h 640"/>
                  <a:gd name="T4" fmla="*/ 0 w 796"/>
                  <a:gd name="T5" fmla="*/ 380 h 640"/>
                  <a:gd name="T6" fmla="*/ 0 w 796"/>
                  <a:gd name="T7" fmla="*/ 0 h 640"/>
                  <a:gd name="T8" fmla="*/ 796 w 796"/>
                  <a:gd name="T9" fmla="*/ 253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640">
                    <a:moveTo>
                      <a:pt x="796" y="253"/>
                    </a:moveTo>
                    <a:lnTo>
                      <a:pt x="796" y="640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4" name="Freeform 76"/>
              <p:cNvSpPr>
                <a:spLocks/>
              </p:cNvSpPr>
              <p:nvPr/>
            </p:nvSpPr>
            <p:spPr bwMode="auto">
              <a:xfrm>
                <a:off x="2443" y="2297"/>
                <a:ext cx="797" cy="629"/>
              </a:xfrm>
              <a:custGeom>
                <a:avLst/>
                <a:gdLst>
                  <a:gd name="T0" fmla="*/ 797 w 797"/>
                  <a:gd name="T1" fmla="*/ 253 h 629"/>
                  <a:gd name="T2" fmla="*/ 793 w 797"/>
                  <a:gd name="T3" fmla="*/ 629 h 629"/>
                  <a:gd name="T4" fmla="*/ 0 w 797"/>
                  <a:gd name="T5" fmla="*/ 380 h 629"/>
                  <a:gd name="T6" fmla="*/ 0 w 797"/>
                  <a:gd name="T7" fmla="*/ 0 h 629"/>
                  <a:gd name="T8" fmla="*/ 797 w 797"/>
                  <a:gd name="T9" fmla="*/ 253 h 6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629">
                    <a:moveTo>
                      <a:pt x="797" y="253"/>
                    </a:moveTo>
                    <a:lnTo>
                      <a:pt x="793" y="62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5" name="Freeform 77"/>
              <p:cNvSpPr>
                <a:spLocks/>
              </p:cNvSpPr>
              <p:nvPr/>
            </p:nvSpPr>
            <p:spPr bwMode="auto">
              <a:xfrm>
                <a:off x="2010" y="2170"/>
                <a:ext cx="393" cy="487"/>
              </a:xfrm>
              <a:custGeom>
                <a:avLst/>
                <a:gdLst>
                  <a:gd name="T0" fmla="*/ 393 w 393"/>
                  <a:gd name="T1" fmla="*/ 111 h 487"/>
                  <a:gd name="T2" fmla="*/ 393 w 393"/>
                  <a:gd name="T3" fmla="*/ 487 h 487"/>
                  <a:gd name="T4" fmla="*/ 0 w 393"/>
                  <a:gd name="T5" fmla="*/ 364 h 487"/>
                  <a:gd name="T6" fmla="*/ 0 w 393"/>
                  <a:gd name="T7" fmla="*/ 0 h 487"/>
                  <a:gd name="T8" fmla="*/ 393 w 393"/>
                  <a:gd name="T9" fmla="*/ 111 h 4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487">
                    <a:moveTo>
                      <a:pt x="393" y="111"/>
                    </a:moveTo>
                    <a:lnTo>
                      <a:pt x="393" y="487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393" y="111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6" name="Freeform 78"/>
              <p:cNvSpPr>
                <a:spLocks/>
              </p:cNvSpPr>
              <p:nvPr/>
            </p:nvSpPr>
            <p:spPr bwMode="auto">
              <a:xfrm>
                <a:off x="4116" y="3783"/>
                <a:ext cx="800" cy="704"/>
              </a:xfrm>
              <a:custGeom>
                <a:avLst/>
                <a:gdLst>
                  <a:gd name="T0" fmla="*/ 800 w 800"/>
                  <a:gd name="T1" fmla="*/ 296 h 704"/>
                  <a:gd name="T2" fmla="*/ 800 w 800"/>
                  <a:gd name="T3" fmla="*/ 704 h 704"/>
                  <a:gd name="T4" fmla="*/ 0 w 800"/>
                  <a:gd name="T5" fmla="*/ 396 h 704"/>
                  <a:gd name="T6" fmla="*/ 0 w 800"/>
                  <a:gd name="T7" fmla="*/ 0 h 704"/>
                  <a:gd name="T8" fmla="*/ 800 w 800"/>
                  <a:gd name="T9" fmla="*/ 296 h 7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04">
                    <a:moveTo>
                      <a:pt x="800" y="296"/>
                    </a:moveTo>
                    <a:lnTo>
                      <a:pt x="800" y="704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29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7" name="Freeform 79"/>
              <p:cNvSpPr>
                <a:spLocks/>
              </p:cNvSpPr>
              <p:nvPr/>
            </p:nvSpPr>
            <p:spPr bwMode="auto">
              <a:xfrm>
                <a:off x="3280" y="3488"/>
                <a:ext cx="796" cy="678"/>
              </a:xfrm>
              <a:custGeom>
                <a:avLst/>
                <a:gdLst>
                  <a:gd name="T0" fmla="*/ 796 w 796"/>
                  <a:gd name="T1" fmla="*/ 295 h 678"/>
                  <a:gd name="T2" fmla="*/ 796 w 796"/>
                  <a:gd name="T3" fmla="*/ 678 h 678"/>
                  <a:gd name="T4" fmla="*/ 0 w 796"/>
                  <a:gd name="T5" fmla="*/ 383 h 678"/>
                  <a:gd name="T6" fmla="*/ 0 w 796"/>
                  <a:gd name="T7" fmla="*/ 0 h 678"/>
                  <a:gd name="T8" fmla="*/ 796 w 796"/>
                  <a:gd name="T9" fmla="*/ 295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678">
                    <a:moveTo>
                      <a:pt x="796" y="295"/>
                    </a:moveTo>
                    <a:lnTo>
                      <a:pt x="796" y="678"/>
                    </a:lnTo>
                    <a:lnTo>
                      <a:pt x="0" y="383"/>
                    </a:lnTo>
                    <a:lnTo>
                      <a:pt x="0" y="0"/>
                    </a:lnTo>
                    <a:lnTo>
                      <a:pt x="796" y="295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8" name="Freeform 80"/>
              <p:cNvSpPr>
                <a:spLocks/>
              </p:cNvSpPr>
              <p:nvPr/>
            </p:nvSpPr>
            <p:spPr bwMode="auto">
              <a:xfrm>
                <a:off x="2443" y="3180"/>
                <a:ext cx="797" cy="668"/>
              </a:xfrm>
              <a:custGeom>
                <a:avLst/>
                <a:gdLst>
                  <a:gd name="T0" fmla="*/ 797 w 797"/>
                  <a:gd name="T1" fmla="*/ 292 h 668"/>
                  <a:gd name="T2" fmla="*/ 797 w 797"/>
                  <a:gd name="T3" fmla="*/ 668 h 668"/>
                  <a:gd name="T4" fmla="*/ 0 w 797"/>
                  <a:gd name="T5" fmla="*/ 373 h 668"/>
                  <a:gd name="T6" fmla="*/ 0 w 797"/>
                  <a:gd name="T7" fmla="*/ 0 h 668"/>
                  <a:gd name="T8" fmla="*/ 797 w 797"/>
                  <a:gd name="T9" fmla="*/ 292 h 6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668">
                    <a:moveTo>
                      <a:pt x="797" y="292"/>
                    </a:moveTo>
                    <a:lnTo>
                      <a:pt x="797" y="668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97" y="292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9" name="Freeform 81"/>
              <p:cNvSpPr>
                <a:spLocks/>
              </p:cNvSpPr>
              <p:nvPr/>
            </p:nvSpPr>
            <p:spPr bwMode="auto">
              <a:xfrm>
                <a:off x="2010" y="3034"/>
                <a:ext cx="393" cy="506"/>
              </a:xfrm>
              <a:custGeom>
                <a:avLst/>
                <a:gdLst>
                  <a:gd name="T0" fmla="*/ 393 w 393"/>
                  <a:gd name="T1" fmla="*/ 136 h 506"/>
                  <a:gd name="T2" fmla="*/ 393 w 393"/>
                  <a:gd name="T3" fmla="*/ 506 h 506"/>
                  <a:gd name="T4" fmla="*/ 0 w 393"/>
                  <a:gd name="T5" fmla="*/ 360 h 506"/>
                  <a:gd name="T6" fmla="*/ 0 w 393"/>
                  <a:gd name="T7" fmla="*/ 0 h 506"/>
                  <a:gd name="T8" fmla="*/ 393 w 393"/>
                  <a:gd name="T9" fmla="*/ 136 h 5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06">
                    <a:moveTo>
                      <a:pt x="393" y="136"/>
                    </a:moveTo>
                    <a:lnTo>
                      <a:pt x="393" y="506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393" y="13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0" name="Freeform 82"/>
              <p:cNvSpPr>
                <a:spLocks/>
              </p:cNvSpPr>
              <p:nvPr/>
            </p:nvSpPr>
            <p:spPr bwMode="auto">
              <a:xfrm>
                <a:off x="4969" y="5107"/>
                <a:ext cx="260" cy="516"/>
              </a:xfrm>
              <a:custGeom>
                <a:avLst/>
                <a:gdLst>
                  <a:gd name="T0" fmla="*/ 260 w 260"/>
                  <a:gd name="T1" fmla="*/ 98 h 516"/>
                  <a:gd name="T2" fmla="*/ 260 w 260"/>
                  <a:gd name="T3" fmla="*/ 516 h 516"/>
                  <a:gd name="T4" fmla="*/ 0 w 260"/>
                  <a:gd name="T5" fmla="*/ 403 h 516"/>
                  <a:gd name="T6" fmla="*/ 0 w 260"/>
                  <a:gd name="T7" fmla="*/ 0 h 516"/>
                  <a:gd name="T8" fmla="*/ 260 w 260"/>
                  <a:gd name="T9" fmla="*/ 98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16">
                    <a:moveTo>
                      <a:pt x="260" y="98"/>
                    </a:moveTo>
                    <a:lnTo>
                      <a:pt x="260" y="516"/>
                    </a:lnTo>
                    <a:lnTo>
                      <a:pt x="0" y="403"/>
                    </a:lnTo>
                    <a:lnTo>
                      <a:pt x="0" y="0"/>
                    </a:lnTo>
                    <a:lnTo>
                      <a:pt x="260" y="9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1" name="Freeform 83"/>
              <p:cNvSpPr>
                <a:spLocks/>
              </p:cNvSpPr>
              <p:nvPr/>
            </p:nvSpPr>
            <p:spPr bwMode="auto">
              <a:xfrm>
                <a:off x="4116" y="4744"/>
                <a:ext cx="800" cy="737"/>
              </a:xfrm>
              <a:custGeom>
                <a:avLst/>
                <a:gdLst>
                  <a:gd name="T0" fmla="*/ 800 w 800"/>
                  <a:gd name="T1" fmla="*/ 328 h 737"/>
                  <a:gd name="T2" fmla="*/ 800 w 800"/>
                  <a:gd name="T3" fmla="*/ 737 h 737"/>
                  <a:gd name="T4" fmla="*/ 0 w 800"/>
                  <a:gd name="T5" fmla="*/ 396 h 737"/>
                  <a:gd name="T6" fmla="*/ 0 w 800"/>
                  <a:gd name="T7" fmla="*/ 0 h 737"/>
                  <a:gd name="T8" fmla="*/ 800 w 800"/>
                  <a:gd name="T9" fmla="*/ 328 h 7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37">
                    <a:moveTo>
                      <a:pt x="800" y="328"/>
                    </a:moveTo>
                    <a:lnTo>
                      <a:pt x="800" y="737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328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2" name="Freeform 84"/>
              <p:cNvSpPr>
                <a:spLocks/>
              </p:cNvSpPr>
              <p:nvPr/>
            </p:nvSpPr>
            <p:spPr bwMode="auto">
              <a:xfrm>
                <a:off x="3280" y="4393"/>
                <a:ext cx="796" cy="724"/>
              </a:xfrm>
              <a:custGeom>
                <a:avLst/>
                <a:gdLst>
                  <a:gd name="T0" fmla="*/ 796 w 796"/>
                  <a:gd name="T1" fmla="*/ 344 h 724"/>
                  <a:gd name="T2" fmla="*/ 796 w 796"/>
                  <a:gd name="T3" fmla="*/ 724 h 724"/>
                  <a:gd name="T4" fmla="*/ 0 w 796"/>
                  <a:gd name="T5" fmla="*/ 380 h 724"/>
                  <a:gd name="T6" fmla="*/ 0 w 796"/>
                  <a:gd name="T7" fmla="*/ 0 h 724"/>
                  <a:gd name="T8" fmla="*/ 796 w 796"/>
                  <a:gd name="T9" fmla="*/ 344 h 7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24">
                    <a:moveTo>
                      <a:pt x="796" y="344"/>
                    </a:moveTo>
                    <a:lnTo>
                      <a:pt x="796" y="724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34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3" name="Freeform 85"/>
              <p:cNvSpPr>
                <a:spLocks/>
              </p:cNvSpPr>
              <p:nvPr/>
            </p:nvSpPr>
            <p:spPr bwMode="auto">
              <a:xfrm>
                <a:off x="2443" y="4056"/>
                <a:ext cx="797" cy="711"/>
              </a:xfrm>
              <a:custGeom>
                <a:avLst/>
                <a:gdLst>
                  <a:gd name="T0" fmla="*/ 797 w 797"/>
                  <a:gd name="T1" fmla="*/ 337 h 711"/>
                  <a:gd name="T2" fmla="*/ 797 w 797"/>
                  <a:gd name="T3" fmla="*/ 711 h 711"/>
                  <a:gd name="T4" fmla="*/ 0 w 797"/>
                  <a:gd name="T5" fmla="*/ 380 h 711"/>
                  <a:gd name="T6" fmla="*/ 0 w 797"/>
                  <a:gd name="T7" fmla="*/ 0 h 711"/>
                  <a:gd name="T8" fmla="*/ 797 w 797"/>
                  <a:gd name="T9" fmla="*/ 337 h 7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11">
                    <a:moveTo>
                      <a:pt x="797" y="337"/>
                    </a:moveTo>
                    <a:lnTo>
                      <a:pt x="797" y="711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337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4" name="Freeform 86"/>
              <p:cNvSpPr>
                <a:spLocks/>
              </p:cNvSpPr>
              <p:nvPr/>
            </p:nvSpPr>
            <p:spPr bwMode="auto">
              <a:xfrm>
                <a:off x="2010" y="3887"/>
                <a:ext cx="393" cy="529"/>
              </a:xfrm>
              <a:custGeom>
                <a:avLst/>
                <a:gdLst>
                  <a:gd name="T0" fmla="*/ 393 w 393"/>
                  <a:gd name="T1" fmla="*/ 153 h 529"/>
                  <a:gd name="T2" fmla="*/ 393 w 393"/>
                  <a:gd name="T3" fmla="*/ 529 h 529"/>
                  <a:gd name="T4" fmla="*/ 0 w 393"/>
                  <a:gd name="T5" fmla="*/ 360 h 529"/>
                  <a:gd name="T6" fmla="*/ 0 w 393"/>
                  <a:gd name="T7" fmla="*/ 0 h 529"/>
                  <a:gd name="T8" fmla="*/ 393 w 393"/>
                  <a:gd name="T9" fmla="*/ 153 h 5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29">
                    <a:moveTo>
                      <a:pt x="393" y="153"/>
                    </a:moveTo>
                    <a:lnTo>
                      <a:pt x="393" y="529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393" y="1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5" name="Freeform 87"/>
              <p:cNvSpPr>
                <a:spLocks/>
              </p:cNvSpPr>
              <p:nvPr/>
            </p:nvSpPr>
            <p:spPr bwMode="auto">
              <a:xfrm>
                <a:off x="4969" y="6081"/>
                <a:ext cx="250" cy="532"/>
              </a:xfrm>
              <a:custGeom>
                <a:avLst/>
                <a:gdLst>
                  <a:gd name="T0" fmla="*/ 250 w 250"/>
                  <a:gd name="T1" fmla="*/ 127 h 532"/>
                  <a:gd name="T2" fmla="*/ 250 w 250"/>
                  <a:gd name="T3" fmla="*/ 532 h 532"/>
                  <a:gd name="T4" fmla="*/ 0 w 250"/>
                  <a:gd name="T5" fmla="*/ 419 h 532"/>
                  <a:gd name="T6" fmla="*/ 0 w 250"/>
                  <a:gd name="T7" fmla="*/ 0 h 532"/>
                  <a:gd name="T8" fmla="*/ 250 w 250"/>
                  <a:gd name="T9" fmla="*/ 127 h 5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0" h="532">
                    <a:moveTo>
                      <a:pt x="250" y="127"/>
                    </a:moveTo>
                    <a:lnTo>
                      <a:pt x="250" y="532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250" y="12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6" name="Freeform 88"/>
              <p:cNvSpPr>
                <a:spLocks/>
              </p:cNvSpPr>
              <p:nvPr/>
            </p:nvSpPr>
            <p:spPr bwMode="auto">
              <a:xfrm>
                <a:off x="4116" y="5701"/>
                <a:ext cx="800" cy="766"/>
              </a:xfrm>
              <a:custGeom>
                <a:avLst/>
                <a:gdLst>
                  <a:gd name="T0" fmla="*/ 800 w 800"/>
                  <a:gd name="T1" fmla="*/ 361 h 766"/>
                  <a:gd name="T2" fmla="*/ 800 w 800"/>
                  <a:gd name="T3" fmla="*/ 766 h 766"/>
                  <a:gd name="T4" fmla="*/ 0 w 800"/>
                  <a:gd name="T5" fmla="*/ 393 h 766"/>
                  <a:gd name="T6" fmla="*/ 0 w 800"/>
                  <a:gd name="T7" fmla="*/ 0 h 766"/>
                  <a:gd name="T8" fmla="*/ 800 w 800"/>
                  <a:gd name="T9" fmla="*/ 361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66">
                    <a:moveTo>
                      <a:pt x="800" y="361"/>
                    </a:moveTo>
                    <a:lnTo>
                      <a:pt x="800" y="766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800" y="36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7" name="Freeform 89"/>
              <p:cNvSpPr>
                <a:spLocks/>
              </p:cNvSpPr>
              <p:nvPr/>
            </p:nvSpPr>
            <p:spPr bwMode="auto">
              <a:xfrm>
                <a:off x="3280" y="5322"/>
                <a:ext cx="796" cy="749"/>
              </a:xfrm>
              <a:custGeom>
                <a:avLst/>
                <a:gdLst>
                  <a:gd name="T0" fmla="*/ 796 w 796"/>
                  <a:gd name="T1" fmla="*/ 370 h 749"/>
                  <a:gd name="T2" fmla="*/ 796 w 796"/>
                  <a:gd name="T3" fmla="*/ 749 h 749"/>
                  <a:gd name="T4" fmla="*/ 0 w 796"/>
                  <a:gd name="T5" fmla="*/ 379 h 749"/>
                  <a:gd name="T6" fmla="*/ 0 w 796"/>
                  <a:gd name="T7" fmla="*/ 0 h 749"/>
                  <a:gd name="T8" fmla="*/ 796 w 796"/>
                  <a:gd name="T9" fmla="*/ 370 h 7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49">
                    <a:moveTo>
                      <a:pt x="796" y="370"/>
                    </a:moveTo>
                    <a:lnTo>
                      <a:pt x="796" y="749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6" y="37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8" name="Freeform 90"/>
              <p:cNvSpPr>
                <a:spLocks/>
              </p:cNvSpPr>
              <p:nvPr/>
            </p:nvSpPr>
            <p:spPr bwMode="auto">
              <a:xfrm>
                <a:off x="2443" y="4929"/>
                <a:ext cx="797" cy="753"/>
              </a:xfrm>
              <a:custGeom>
                <a:avLst/>
                <a:gdLst>
                  <a:gd name="T0" fmla="*/ 797 w 797"/>
                  <a:gd name="T1" fmla="*/ 373 h 753"/>
                  <a:gd name="T2" fmla="*/ 797 w 797"/>
                  <a:gd name="T3" fmla="*/ 753 h 753"/>
                  <a:gd name="T4" fmla="*/ 0 w 797"/>
                  <a:gd name="T5" fmla="*/ 380 h 753"/>
                  <a:gd name="T6" fmla="*/ 0 w 797"/>
                  <a:gd name="T7" fmla="*/ 0 h 753"/>
                  <a:gd name="T8" fmla="*/ 797 w 797"/>
                  <a:gd name="T9" fmla="*/ 373 h 7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53">
                    <a:moveTo>
                      <a:pt x="797" y="373"/>
                    </a:moveTo>
                    <a:lnTo>
                      <a:pt x="797" y="753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37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9" name="Freeform 91"/>
              <p:cNvSpPr>
                <a:spLocks/>
              </p:cNvSpPr>
              <p:nvPr/>
            </p:nvSpPr>
            <p:spPr bwMode="auto">
              <a:xfrm>
                <a:off x="2010" y="4744"/>
                <a:ext cx="393" cy="545"/>
              </a:xfrm>
              <a:custGeom>
                <a:avLst/>
                <a:gdLst>
                  <a:gd name="T0" fmla="*/ 393 w 393"/>
                  <a:gd name="T1" fmla="*/ 169 h 545"/>
                  <a:gd name="T2" fmla="*/ 393 w 393"/>
                  <a:gd name="T3" fmla="*/ 545 h 545"/>
                  <a:gd name="T4" fmla="*/ 0 w 393"/>
                  <a:gd name="T5" fmla="*/ 347 h 545"/>
                  <a:gd name="T6" fmla="*/ 0 w 393"/>
                  <a:gd name="T7" fmla="*/ 0 h 545"/>
                  <a:gd name="T8" fmla="*/ 393 w 393"/>
                  <a:gd name="T9" fmla="*/ 169 h 5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45">
                    <a:moveTo>
                      <a:pt x="393" y="169"/>
                    </a:moveTo>
                    <a:lnTo>
                      <a:pt x="393" y="545"/>
                    </a:lnTo>
                    <a:lnTo>
                      <a:pt x="0" y="347"/>
                    </a:lnTo>
                    <a:lnTo>
                      <a:pt x="0" y="0"/>
                    </a:lnTo>
                    <a:lnTo>
                      <a:pt x="393" y="16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0" name="Freeform 92"/>
              <p:cNvSpPr>
                <a:spLocks/>
              </p:cNvSpPr>
              <p:nvPr/>
            </p:nvSpPr>
            <p:spPr bwMode="auto">
              <a:xfrm>
                <a:off x="4969" y="7087"/>
                <a:ext cx="260" cy="539"/>
              </a:xfrm>
              <a:custGeom>
                <a:avLst/>
                <a:gdLst>
                  <a:gd name="T0" fmla="*/ 260 w 260"/>
                  <a:gd name="T1" fmla="*/ 140 h 539"/>
                  <a:gd name="T2" fmla="*/ 260 w 260"/>
                  <a:gd name="T3" fmla="*/ 539 h 539"/>
                  <a:gd name="T4" fmla="*/ 0 w 260"/>
                  <a:gd name="T5" fmla="*/ 399 h 539"/>
                  <a:gd name="T6" fmla="*/ 0 w 260"/>
                  <a:gd name="T7" fmla="*/ 0 h 539"/>
                  <a:gd name="T8" fmla="*/ 260 w 260"/>
                  <a:gd name="T9" fmla="*/ 140 h 5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39">
                    <a:moveTo>
                      <a:pt x="260" y="140"/>
                    </a:moveTo>
                    <a:lnTo>
                      <a:pt x="260" y="53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260" y="14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1" name="Freeform 93"/>
              <p:cNvSpPr>
                <a:spLocks/>
              </p:cNvSpPr>
              <p:nvPr/>
            </p:nvSpPr>
            <p:spPr bwMode="auto">
              <a:xfrm>
                <a:off x="4116" y="6652"/>
                <a:ext cx="800" cy="795"/>
              </a:xfrm>
              <a:custGeom>
                <a:avLst/>
                <a:gdLst>
                  <a:gd name="T0" fmla="*/ 800 w 800"/>
                  <a:gd name="T1" fmla="*/ 393 h 795"/>
                  <a:gd name="T2" fmla="*/ 800 w 800"/>
                  <a:gd name="T3" fmla="*/ 795 h 795"/>
                  <a:gd name="T4" fmla="*/ 0 w 800"/>
                  <a:gd name="T5" fmla="*/ 403 h 795"/>
                  <a:gd name="T6" fmla="*/ 0 w 800"/>
                  <a:gd name="T7" fmla="*/ 0 h 795"/>
                  <a:gd name="T8" fmla="*/ 800 w 800"/>
                  <a:gd name="T9" fmla="*/ 393 h 7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95">
                    <a:moveTo>
                      <a:pt x="800" y="393"/>
                    </a:moveTo>
                    <a:lnTo>
                      <a:pt x="800" y="795"/>
                    </a:lnTo>
                    <a:lnTo>
                      <a:pt x="0" y="403"/>
                    </a:lnTo>
                    <a:lnTo>
                      <a:pt x="0" y="0"/>
                    </a:lnTo>
                    <a:lnTo>
                      <a:pt x="800" y="39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2" name="Freeform 94"/>
              <p:cNvSpPr>
                <a:spLocks/>
              </p:cNvSpPr>
              <p:nvPr/>
            </p:nvSpPr>
            <p:spPr bwMode="auto">
              <a:xfrm>
                <a:off x="3280" y="6237"/>
                <a:ext cx="796" cy="788"/>
              </a:xfrm>
              <a:custGeom>
                <a:avLst/>
                <a:gdLst>
                  <a:gd name="T0" fmla="*/ 796 w 796"/>
                  <a:gd name="T1" fmla="*/ 409 h 788"/>
                  <a:gd name="T2" fmla="*/ 796 w 796"/>
                  <a:gd name="T3" fmla="*/ 788 h 788"/>
                  <a:gd name="T4" fmla="*/ 0 w 796"/>
                  <a:gd name="T5" fmla="*/ 379 h 788"/>
                  <a:gd name="T6" fmla="*/ 0 w 796"/>
                  <a:gd name="T7" fmla="*/ 0 h 788"/>
                  <a:gd name="T8" fmla="*/ 796 w 796"/>
                  <a:gd name="T9" fmla="*/ 409 h 7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88">
                    <a:moveTo>
                      <a:pt x="796" y="409"/>
                    </a:moveTo>
                    <a:lnTo>
                      <a:pt x="796" y="788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6" y="4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3" name="Freeform 95"/>
              <p:cNvSpPr>
                <a:spLocks/>
              </p:cNvSpPr>
              <p:nvPr/>
            </p:nvSpPr>
            <p:spPr bwMode="auto">
              <a:xfrm>
                <a:off x="2443" y="5812"/>
                <a:ext cx="797" cy="782"/>
              </a:xfrm>
              <a:custGeom>
                <a:avLst/>
                <a:gdLst>
                  <a:gd name="T0" fmla="*/ 797 w 797"/>
                  <a:gd name="T1" fmla="*/ 402 h 782"/>
                  <a:gd name="T2" fmla="*/ 797 w 797"/>
                  <a:gd name="T3" fmla="*/ 782 h 782"/>
                  <a:gd name="T4" fmla="*/ 0 w 797"/>
                  <a:gd name="T5" fmla="*/ 379 h 782"/>
                  <a:gd name="T6" fmla="*/ 0 w 797"/>
                  <a:gd name="T7" fmla="*/ 0 h 782"/>
                  <a:gd name="T8" fmla="*/ 797 w 797"/>
                  <a:gd name="T9" fmla="*/ 402 h 7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82">
                    <a:moveTo>
                      <a:pt x="797" y="402"/>
                    </a:moveTo>
                    <a:lnTo>
                      <a:pt x="797" y="782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7" y="40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4" name="Freeform 96"/>
              <p:cNvSpPr>
                <a:spLocks/>
              </p:cNvSpPr>
              <p:nvPr/>
            </p:nvSpPr>
            <p:spPr bwMode="auto">
              <a:xfrm>
                <a:off x="2010" y="5604"/>
                <a:ext cx="393" cy="561"/>
              </a:xfrm>
              <a:custGeom>
                <a:avLst/>
                <a:gdLst>
                  <a:gd name="T0" fmla="*/ 393 w 393"/>
                  <a:gd name="T1" fmla="*/ 188 h 561"/>
                  <a:gd name="T2" fmla="*/ 393 w 393"/>
                  <a:gd name="T3" fmla="*/ 561 h 561"/>
                  <a:gd name="T4" fmla="*/ 0 w 393"/>
                  <a:gd name="T5" fmla="*/ 357 h 561"/>
                  <a:gd name="T6" fmla="*/ 0 w 393"/>
                  <a:gd name="T7" fmla="*/ 0 h 561"/>
                  <a:gd name="T8" fmla="*/ 393 w 393"/>
                  <a:gd name="T9" fmla="*/ 188 h 5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61">
                    <a:moveTo>
                      <a:pt x="393" y="188"/>
                    </a:moveTo>
                    <a:lnTo>
                      <a:pt x="393" y="561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393" y="188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5" name="Freeform 97"/>
              <p:cNvSpPr>
                <a:spLocks/>
              </p:cNvSpPr>
              <p:nvPr/>
            </p:nvSpPr>
            <p:spPr bwMode="auto">
              <a:xfrm>
                <a:off x="4959" y="8103"/>
                <a:ext cx="260" cy="516"/>
              </a:xfrm>
              <a:custGeom>
                <a:avLst/>
                <a:gdLst>
                  <a:gd name="T0" fmla="*/ 260 w 260"/>
                  <a:gd name="T1" fmla="*/ 110 h 516"/>
                  <a:gd name="T2" fmla="*/ 260 w 260"/>
                  <a:gd name="T3" fmla="*/ 516 h 516"/>
                  <a:gd name="T4" fmla="*/ 0 w 260"/>
                  <a:gd name="T5" fmla="*/ 357 h 516"/>
                  <a:gd name="T6" fmla="*/ 0 w 260"/>
                  <a:gd name="T7" fmla="*/ 0 h 516"/>
                  <a:gd name="T8" fmla="*/ 260 w 260"/>
                  <a:gd name="T9" fmla="*/ 110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16">
                    <a:moveTo>
                      <a:pt x="260" y="110"/>
                    </a:moveTo>
                    <a:lnTo>
                      <a:pt x="260" y="516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260" y="11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6" name="Freeform 98"/>
              <p:cNvSpPr>
                <a:spLocks/>
              </p:cNvSpPr>
              <p:nvPr/>
            </p:nvSpPr>
            <p:spPr bwMode="auto">
              <a:xfrm>
                <a:off x="4116" y="7610"/>
                <a:ext cx="800" cy="850"/>
              </a:xfrm>
              <a:custGeom>
                <a:avLst/>
                <a:gdLst>
                  <a:gd name="T0" fmla="*/ 800 w 800"/>
                  <a:gd name="T1" fmla="*/ 441 h 850"/>
                  <a:gd name="T2" fmla="*/ 800 w 800"/>
                  <a:gd name="T3" fmla="*/ 850 h 850"/>
                  <a:gd name="T4" fmla="*/ 0 w 800"/>
                  <a:gd name="T5" fmla="*/ 396 h 850"/>
                  <a:gd name="T6" fmla="*/ 0 w 800"/>
                  <a:gd name="T7" fmla="*/ 0 h 850"/>
                  <a:gd name="T8" fmla="*/ 800 w 800"/>
                  <a:gd name="T9" fmla="*/ 441 h 8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850">
                    <a:moveTo>
                      <a:pt x="800" y="441"/>
                    </a:moveTo>
                    <a:lnTo>
                      <a:pt x="800" y="850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44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7" name="Freeform 99"/>
              <p:cNvSpPr>
                <a:spLocks/>
              </p:cNvSpPr>
              <p:nvPr/>
            </p:nvSpPr>
            <p:spPr bwMode="auto">
              <a:xfrm>
                <a:off x="3280" y="7152"/>
                <a:ext cx="796" cy="828"/>
              </a:xfrm>
              <a:custGeom>
                <a:avLst/>
                <a:gdLst>
                  <a:gd name="T0" fmla="*/ 796 w 796"/>
                  <a:gd name="T1" fmla="*/ 441 h 828"/>
                  <a:gd name="T2" fmla="*/ 796 w 796"/>
                  <a:gd name="T3" fmla="*/ 828 h 828"/>
                  <a:gd name="T4" fmla="*/ 0 w 796"/>
                  <a:gd name="T5" fmla="*/ 376 h 828"/>
                  <a:gd name="T6" fmla="*/ 0 w 796"/>
                  <a:gd name="T7" fmla="*/ 0 h 828"/>
                  <a:gd name="T8" fmla="*/ 796 w 796"/>
                  <a:gd name="T9" fmla="*/ 441 h 8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28">
                    <a:moveTo>
                      <a:pt x="796" y="441"/>
                    </a:moveTo>
                    <a:lnTo>
                      <a:pt x="796" y="828"/>
                    </a:lnTo>
                    <a:lnTo>
                      <a:pt x="0" y="376"/>
                    </a:lnTo>
                    <a:lnTo>
                      <a:pt x="0" y="0"/>
                    </a:lnTo>
                    <a:lnTo>
                      <a:pt x="796" y="44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8" name="Freeform 100"/>
              <p:cNvSpPr>
                <a:spLocks/>
              </p:cNvSpPr>
              <p:nvPr/>
            </p:nvSpPr>
            <p:spPr bwMode="auto">
              <a:xfrm>
                <a:off x="2433" y="6678"/>
                <a:ext cx="807" cy="831"/>
              </a:xfrm>
              <a:custGeom>
                <a:avLst/>
                <a:gdLst>
                  <a:gd name="T0" fmla="*/ 807 w 807"/>
                  <a:gd name="T1" fmla="*/ 458 h 831"/>
                  <a:gd name="T2" fmla="*/ 807 w 807"/>
                  <a:gd name="T3" fmla="*/ 831 h 831"/>
                  <a:gd name="T4" fmla="*/ 0 w 807"/>
                  <a:gd name="T5" fmla="*/ 380 h 831"/>
                  <a:gd name="T6" fmla="*/ 0 w 807"/>
                  <a:gd name="T7" fmla="*/ 0 h 831"/>
                  <a:gd name="T8" fmla="*/ 807 w 807"/>
                  <a:gd name="T9" fmla="*/ 458 h 8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7" h="831">
                    <a:moveTo>
                      <a:pt x="807" y="458"/>
                    </a:moveTo>
                    <a:lnTo>
                      <a:pt x="807" y="831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807" y="45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9" name="Freeform 101"/>
              <p:cNvSpPr>
                <a:spLocks/>
              </p:cNvSpPr>
              <p:nvPr/>
            </p:nvSpPr>
            <p:spPr bwMode="auto">
              <a:xfrm>
                <a:off x="2010" y="6464"/>
                <a:ext cx="393" cy="574"/>
              </a:xfrm>
              <a:custGeom>
                <a:avLst/>
                <a:gdLst>
                  <a:gd name="T0" fmla="*/ 393 w 393"/>
                  <a:gd name="T1" fmla="*/ 198 h 574"/>
                  <a:gd name="T2" fmla="*/ 393 w 393"/>
                  <a:gd name="T3" fmla="*/ 574 h 574"/>
                  <a:gd name="T4" fmla="*/ 0 w 393"/>
                  <a:gd name="T5" fmla="*/ 347 h 574"/>
                  <a:gd name="T6" fmla="*/ 0 w 393"/>
                  <a:gd name="T7" fmla="*/ 0 h 574"/>
                  <a:gd name="T8" fmla="*/ 393 w 393"/>
                  <a:gd name="T9" fmla="*/ 198 h 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74">
                    <a:moveTo>
                      <a:pt x="393" y="198"/>
                    </a:moveTo>
                    <a:lnTo>
                      <a:pt x="393" y="574"/>
                    </a:lnTo>
                    <a:lnTo>
                      <a:pt x="0" y="347"/>
                    </a:lnTo>
                    <a:lnTo>
                      <a:pt x="0" y="0"/>
                    </a:lnTo>
                    <a:lnTo>
                      <a:pt x="393" y="19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0" name="Freeform 102"/>
              <p:cNvSpPr>
                <a:spLocks/>
              </p:cNvSpPr>
              <p:nvPr/>
            </p:nvSpPr>
            <p:spPr bwMode="auto">
              <a:xfrm>
                <a:off x="4969" y="9067"/>
                <a:ext cx="250" cy="590"/>
              </a:xfrm>
              <a:custGeom>
                <a:avLst/>
                <a:gdLst>
                  <a:gd name="T0" fmla="*/ 250 w 250"/>
                  <a:gd name="T1" fmla="*/ 159 h 590"/>
                  <a:gd name="T2" fmla="*/ 250 w 250"/>
                  <a:gd name="T3" fmla="*/ 590 h 590"/>
                  <a:gd name="T4" fmla="*/ 0 w 250"/>
                  <a:gd name="T5" fmla="*/ 415 h 590"/>
                  <a:gd name="T6" fmla="*/ 0 w 250"/>
                  <a:gd name="T7" fmla="*/ 0 h 590"/>
                  <a:gd name="T8" fmla="*/ 250 w 250"/>
                  <a:gd name="T9" fmla="*/ 159 h 5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0" h="590">
                    <a:moveTo>
                      <a:pt x="250" y="159"/>
                    </a:moveTo>
                    <a:lnTo>
                      <a:pt x="250" y="590"/>
                    </a:lnTo>
                    <a:lnTo>
                      <a:pt x="0" y="415"/>
                    </a:lnTo>
                    <a:lnTo>
                      <a:pt x="0" y="0"/>
                    </a:lnTo>
                    <a:lnTo>
                      <a:pt x="250" y="15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1" name="Freeform 103"/>
              <p:cNvSpPr>
                <a:spLocks/>
              </p:cNvSpPr>
              <p:nvPr/>
            </p:nvSpPr>
            <p:spPr bwMode="auto">
              <a:xfrm>
                <a:off x="4116" y="8567"/>
                <a:ext cx="800" cy="883"/>
              </a:xfrm>
              <a:custGeom>
                <a:avLst/>
                <a:gdLst>
                  <a:gd name="T0" fmla="*/ 800 w 800"/>
                  <a:gd name="T1" fmla="*/ 474 h 883"/>
                  <a:gd name="T2" fmla="*/ 800 w 800"/>
                  <a:gd name="T3" fmla="*/ 883 h 883"/>
                  <a:gd name="T4" fmla="*/ 0 w 800"/>
                  <a:gd name="T5" fmla="*/ 396 h 883"/>
                  <a:gd name="T6" fmla="*/ 0 w 800"/>
                  <a:gd name="T7" fmla="*/ 0 h 883"/>
                  <a:gd name="T8" fmla="*/ 800 w 800"/>
                  <a:gd name="T9" fmla="*/ 474 h 8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883">
                    <a:moveTo>
                      <a:pt x="800" y="474"/>
                    </a:moveTo>
                    <a:lnTo>
                      <a:pt x="800" y="883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47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2" name="Freeform 104"/>
              <p:cNvSpPr>
                <a:spLocks/>
              </p:cNvSpPr>
              <p:nvPr/>
            </p:nvSpPr>
            <p:spPr bwMode="auto">
              <a:xfrm>
                <a:off x="3280" y="8074"/>
                <a:ext cx="796" cy="866"/>
              </a:xfrm>
              <a:custGeom>
                <a:avLst/>
                <a:gdLst>
                  <a:gd name="T0" fmla="*/ 796 w 796"/>
                  <a:gd name="T1" fmla="*/ 483 h 866"/>
                  <a:gd name="T2" fmla="*/ 796 w 796"/>
                  <a:gd name="T3" fmla="*/ 866 h 866"/>
                  <a:gd name="T4" fmla="*/ 0 w 796"/>
                  <a:gd name="T5" fmla="*/ 383 h 866"/>
                  <a:gd name="T6" fmla="*/ 0 w 796"/>
                  <a:gd name="T7" fmla="*/ 0 h 866"/>
                  <a:gd name="T8" fmla="*/ 796 w 796"/>
                  <a:gd name="T9" fmla="*/ 483 h 8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66">
                    <a:moveTo>
                      <a:pt x="796" y="483"/>
                    </a:moveTo>
                    <a:lnTo>
                      <a:pt x="796" y="866"/>
                    </a:lnTo>
                    <a:lnTo>
                      <a:pt x="0" y="383"/>
                    </a:lnTo>
                    <a:lnTo>
                      <a:pt x="0" y="0"/>
                    </a:lnTo>
                    <a:lnTo>
                      <a:pt x="796" y="48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3" name="Freeform 105"/>
              <p:cNvSpPr>
                <a:spLocks/>
              </p:cNvSpPr>
              <p:nvPr/>
            </p:nvSpPr>
            <p:spPr bwMode="auto">
              <a:xfrm>
                <a:off x="2443" y="7584"/>
                <a:ext cx="797" cy="843"/>
              </a:xfrm>
              <a:custGeom>
                <a:avLst/>
                <a:gdLst>
                  <a:gd name="T0" fmla="*/ 797 w 797"/>
                  <a:gd name="T1" fmla="*/ 467 h 843"/>
                  <a:gd name="T2" fmla="*/ 797 w 797"/>
                  <a:gd name="T3" fmla="*/ 843 h 843"/>
                  <a:gd name="T4" fmla="*/ 0 w 797"/>
                  <a:gd name="T5" fmla="*/ 379 h 843"/>
                  <a:gd name="T6" fmla="*/ 0 w 797"/>
                  <a:gd name="T7" fmla="*/ 0 h 843"/>
                  <a:gd name="T8" fmla="*/ 797 w 797"/>
                  <a:gd name="T9" fmla="*/ 467 h 8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843">
                    <a:moveTo>
                      <a:pt x="797" y="467"/>
                    </a:moveTo>
                    <a:lnTo>
                      <a:pt x="797" y="843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7" y="467"/>
                    </a:lnTo>
                    <a:close/>
                  </a:path>
                </a:pathLst>
              </a:custGeom>
              <a:solidFill>
                <a:srgbClr val="2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4" name="Freeform 106"/>
              <p:cNvSpPr>
                <a:spLocks/>
              </p:cNvSpPr>
              <p:nvPr/>
            </p:nvSpPr>
            <p:spPr bwMode="auto">
              <a:xfrm>
                <a:off x="2010" y="7343"/>
                <a:ext cx="393" cy="594"/>
              </a:xfrm>
              <a:custGeom>
                <a:avLst/>
                <a:gdLst>
                  <a:gd name="T0" fmla="*/ 393 w 393"/>
                  <a:gd name="T1" fmla="*/ 218 h 594"/>
                  <a:gd name="T2" fmla="*/ 393 w 393"/>
                  <a:gd name="T3" fmla="*/ 594 h 594"/>
                  <a:gd name="T4" fmla="*/ 0 w 393"/>
                  <a:gd name="T5" fmla="*/ 332 h 594"/>
                  <a:gd name="T6" fmla="*/ 0 w 393"/>
                  <a:gd name="T7" fmla="*/ 0 h 594"/>
                  <a:gd name="T8" fmla="*/ 393 w 393"/>
                  <a:gd name="T9" fmla="*/ 218 h 5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94">
                    <a:moveTo>
                      <a:pt x="393" y="218"/>
                    </a:moveTo>
                    <a:lnTo>
                      <a:pt x="393" y="594"/>
                    </a:lnTo>
                    <a:lnTo>
                      <a:pt x="0" y="332"/>
                    </a:lnTo>
                    <a:lnTo>
                      <a:pt x="0" y="0"/>
                    </a:lnTo>
                    <a:lnTo>
                      <a:pt x="393" y="21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5" name="Freeform 107"/>
              <p:cNvSpPr>
                <a:spLocks/>
              </p:cNvSpPr>
              <p:nvPr/>
            </p:nvSpPr>
            <p:spPr bwMode="auto">
              <a:xfrm>
                <a:off x="2010" y="7765"/>
                <a:ext cx="656" cy="744"/>
              </a:xfrm>
              <a:custGeom>
                <a:avLst/>
                <a:gdLst>
                  <a:gd name="T0" fmla="*/ 656 w 656"/>
                  <a:gd name="T1" fmla="*/ 406 h 744"/>
                  <a:gd name="T2" fmla="*/ 656 w 656"/>
                  <a:gd name="T3" fmla="*/ 744 h 744"/>
                  <a:gd name="T4" fmla="*/ 0 w 656"/>
                  <a:gd name="T5" fmla="*/ 364 h 744"/>
                  <a:gd name="T6" fmla="*/ 0 w 656"/>
                  <a:gd name="T7" fmla="*/ 0 h 744"/>
                  <a:gd name="T8" fmla="*/ 656 w 656"/>
                  <a:gd name="T9" fmla="*/ 406 h 7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744">
                    <a:moveTo>
                      <a:pt x="656" y="406"/>
                    </a:moveTo>
                    <a:lnTo>
                      <a:pt x="656" y="744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656" y="40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6" name="Freeform 108"/>
              <p:cNvSpPr>
                <a:spLocks/>
              </p:cNvSpPr>
              <p:nvPr/>
            </p:nvSpPr>
            <p:spPr bwMode="auto">
              <a:xfrm>
                <a:off x="4323" y="9161"/>
                <a:ext cx="896" cy="957"/>
              </a:xfrm>
              <a:custGeom>
                <a:avLst/>
                <a:gdLst>
                  <a:gd name="T0" fmla="*/ 896 w 896"/>
                  <a:gd name="T1" fmla="*/ 568 h 957"/>
                  <a:gd name="T2" fmla="*/ 896 w 896"/>
                  <a:gd name="T3" fmla="*/ 957 h 957"/>
                  <a:gd name="T4" fmla="*/ 0 w 896"/>
                  <a:gd name="T5" fmla="*/ 406 h 957"/>
                  <a:gd name="T6" fmla="*/ 0 w 896"/>
                  <a:gd name="T7" fmla="*/ 0 h 957"/>
                  <a:gd name="T8" fmla="*/ 896 w 896"/>
                  <a:gd name="T9" fmla="*/ 568 h 9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96" h="957">
                    <a:moveTo>
                      <a:pt x="896" y="568"/>
                    </a:moveTo>
                    <a:lnTo>
                      <a:pt x="896" y="957"/>
                    </a:lnTo>
                    <a:lnTo>
                      <a:pt x="0" y="406"/>
                    </a:lnTo>
                    <a:lnTo>
                      <a:pt x="0" y="0"/>
                    </a:lnTo>
                    <a:lnTo>
                      <a:pt x="896" y="56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7" name="Freeform 109"/>
              <p:cNvSpPr>
                <a:spLocks/>
              </p:cNvSpPr>
              <p:nvPr/>
            </p:nvSpPr>
            <p:spPr bwMode="auto">
              <a:xfrm>
                <a:off x="3543" y="8687"/>
                <a:ext cx="743" cy="857"/>
              </a:xfrm>
              <a:custGeom>
                <a:avLst/>
                <a:gdLst>
                  <a:gd name="T0" fmla="*/ 743 w 743"/>
                  <a:gd name="T1" fmla="*/ 454 h 857"/>
                  <a:gd name="T2" fmla="*/ 743 w 743"/>
                  <a:gd name="T3" fmla="*/ 857 h 857"/>
                  <a:gd name="T4" fmla="*/ 0 w 743"/>
                  <a:gd name="T5" fmla="*/ 393 h 857"/>
                  <a:gd name="T6" fmla="*/ 0 w 743"/>
                  <a:gd name="T7" fmla="*/ 0 h 857"/>
                  <a:gd name="T8" fmla="*/ 743 w 743"/>
                  <a:gd name="T9" fmla="*/ 454 h 8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57">
                    <a:moveTo>
                      <a:pt x="743" y="454"/>
                    </a:moveTo>
                    <a:lnTo>
                      <a:pt x="743" y="857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743" y="45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8" name="Freeform 110"/>
              <p:cNvSpPr>
                <a:spLocks/>
              </p:cNvSpPr>
              <p:nvPr/>
            </p:nvSpPr>
            <p:spPr bwMode="auto">
              <a:xfrm>
                <a:off x="2713" y="8194"/>
                <a:ext cx="780" cy="840"/>
              </a:xfrm>
              <a:custGeom>
                <a:avLst/>
                <a:gdLst>
                  <a:gd name="T0" fmla="*/ 780 w 780"/>
                  <a:gd name="T1" fmla="*/ 464 h 840"/>
                  <a:gd name="T2" fmla="*/ 780 w 780"/>
                  <a:gd name="T3" fmla="*/ 840 h 840"/>
                  <a:gd name="T4" fmla="*/ 0 w 780"/>
                  <a:gd name="T5" fmla="*/ 344 h 840"/>
                  <a:gd name="T6" fmla="*/ 0 w 780"/>
                  <a:gd name="T7" fmla="*/ 0 h 840"/>
                  <a:gd name="T8" fmla="*/ 780 w 780"/>
                  <a:gd name="T9" fmla="*/ 464 h 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840">
                    <a:moveTo>
                      <a:pt x="780" y="464"/>
                    </a:moveTo>
                    <a:lnTo>
                      <a:pt x="780" y="840"/>
                    </a:lnTo>
                    <a:lnTo>
                      <a:pt x="0" y="344"/>
                    </a:lnTo>
                    <a:lnTo>
                      <a:pt x="0" y="0"/>
                    </a:lnTo>
                    <a:lnTo>
                      <a:pt x="780" y="46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9" name="Freeform 111"/>
              <p:cNvSpPr>
                <a:spLocks/>
              </p:cNvSpPr>
              <p:nvPr/>
            </p:nvSpPr>
            <p:spPr bwMode="auto">
              <a:xfrm>
                <a:off x="2010" y="2599"/>
                <a:ext cx="690" cy="600"/>
              </a:xfrm>
              <a:custGeom>
                <a:avLst/>
                <a:gdLst>
                  <a:gd name="T0" fmla="*/ 690 w 690"/>
                  <a:gd name="T1" fmla="*/ 237 h 600"/>
                  <a:gd name="T2" fmla="*/ 690 w 690"/>
                  <a:gd name="T3" fmla="*/ 600 h 600"/>
                  <a:gd name="T4" fmla="*/ 0 w 690"/>
                  <a:gd name="T5" fmla="*/ 363 h 600"/>
                  <a:gd name="T6" fmla="*/ 0 w 690"/>
                  <a:gd name="T7" fmla="*/ 0 h 600"/>
                  <a:gd name="T8" fmla="*/ 690 w 690"/>
                  <a:gd name="T9" fmla="*/ 237 h 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00">
                    <a:moveTo>
                      <a:pt x="690" y="237"/>
                    </a:moveTo>
                    <a:lnTo>
                      <a:pt x="690" y="600"/>
                    </a:lnTo>
                    <a:lnTo>
                      <a:pt x="0" y="363"/>
                    </a:lnTo>
                    <a:lnTo>
                      <a:pt x="0" y="0"/>
                    </a:lnTo>
                    <a:lnTo>
                      <a:pt x="690" y="23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0" name="Freeform 112"/>
              <p:cNvSpPr>
                <a:spLocks/>
              </p:cNvSpPr>
              <p:nvPr/>
            </p:nvSpPr>
            <p:spPr bwMode="auto">
              <a:xfrm>
                <a:off x="3573" y="3118"/>
                <a:ext cx="746" cy="668"/>
              </a:xfrm>
              <a:custGeom>
                <a:avLst/>
                <a:gdLst>
                  <a:gd name="T0" fmla="*/ 746 w 746"/>
                  <a:gd name="T1" fmla="*/ 260 h 668"/>
                  <a:gd name="T2" fmla="*/ 746 w 746"/>
                  <a:gd name="T3" fmla="*/ 668 h 668"/>
                  <a:gd name="T4" fmla="*/ 0 w 746"/>
                  <a:gd name="T5" fmla="*/ 399 h 668"/>
                  <a:gd name="T6" fmla="*/ 0 w 746"/>
                  <a:gd name="T7" fmla="*/ 0 h 668"/>
                  <a:gd name="T8" fmla="*/ 746 w 746"/>
                  <a:gd name="T9" fmla="*/ 260 h 6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668">
                    <a:moveTo>
                      <a:pt x="746" y="260"/>
                    </a:moveTo>
                    <a:lnTo>
                      <a:pt x="746" y="668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746" y="26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1" name="Freeform 113"/>
              <p:cNvSpPr>
                <a:spLocks/>
              </p:cNvSpPr>
              <p:nvPr/>
            </p:nvSpPr>
            <p:spPr bwMode="auto">
              <a:xfrm>
                <a:off x="2743" y="2842"/>
                <a:ext cx="786" cy="649"/>
              </a:xfrm>
              <a:custGeom>
                <a:avLst/>
                <a:gdLst>
                  <a:gd name="T0" fmla="*/ 786 w 786"/>
                  <a:gd name="T1" fmla="*/ 273 h 649"/>
                  <a:gd name="T2" fmla="*/ 786 w 786"/>
                  <a:gd name="T3" fmla="*/ 649 h 649"/>
                  <a:gd name="T4" fmla="*/ 0 w 786"/>
                  <a:gd name="T5" fmla="*/ 380 h 649"/>
                  <a:gd name="T6" fmla="*/ 0 w 786"/>
                  <a:gd name="T7" fmla="*/ 0 h 649"/>
                  <a:gd name="T8" fmla="*/ 786 w 786"/>
                  <a:gd name="T9" fmla="*/ 273 h 6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649">
                    <a:moveTo>
                      <a:pt x="786" y="273"/>
                    </a:moveTo>
                    <a:lnTo>
                      <a:pt x="786" y="64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86" y="27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2" name="Freeform 114"/>
              <p:cNvSpPr>
                <a:spLocks/>
              </p:cNvSpPr>
              <p:nvPr/>
            </p:nvSpPr>
            <p:spPr bwMode="auto">
              <a:xfrm>
                <a:off x="2010" y="3452"/>
                <a:ext cx="690" cy="640"/>
              </a:xfrm>
              <a:custGeom>
                <a:avLst/>
                <a:gdLst>
                  <a:gd name="T0" fmla="*/ 690 w 690"/>
                  <a:gd name="T1" fmla="*/ 279 h 640"/>
                  <a:gd name="T2" fmla="*/ 690 w 690"/>
                  <a:gd name="T3" fmla="*/ 640 h 640"/>
                  <a:gd name="T4" fmla="*/ 0 w 690"/>
                  <a:gd name="T5" fmla="*/ 360 h 640"/>
                  <a:gd name="T6" fmla="*/ 0 w 690"/>
                  <a:gd name="T7" fmla="*/ 0 h 640"/>
                  <a:gd name="T8" fmla="*/ 690 w 690"/>
                  <a:gd name="T9" fmla="*/ 279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40">
                    <a:moveTo>
                      <a:pt x="690" y="279"/>
                    </a:moveTo>
                    <a:lnTo>
                      <a:pt x="690" y="640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690" y="27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3" name="Freeform 115"/>
              <p:cNvSpPr>
                <a:spLocks/>
              </p:cNvSpPr>
              <p:nvPr/>
            </p:nvSpPr>
            <p:spPr bwMode="auto">
              <a:xfrm>
                <a:off x="4353" y="4364"/>
                <a:ext cx="876" cy="760"/>
              </a:xfrm>
              <a:custGeom>
                <a:avLst/>
                <a:gdLst>
                  <a:gd name="T0" fmla="*/ 876 w 876"/>
                  <a:gd name="T1" fmla="*/ 344 h 760"/>
                  <a:gd name="T2" fmla="*/ 876 w 876"/>
                  <a:gd name="T3" fmla="*/ 760 h 760"/>
                  <a:gd name="T4" fmla="*/ 3 w 876"/>
                  <a:gd name="T5" fmla="*/ 403 h 760"/>
                  <a:gd name="T6" fmla="*/ 0 w 876"/>
                  <a:gd name="T7" fmla="*/ 0 h 760"/>
                  <a:gd name="T8" fmla="*/ 876 w 876"/>
                  <a:gd name="T9" fmla="*/ 344 h 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76" h="760">
                    <a:moveTo>
                      <a:pt x="876" y="344"/>
                    </a:moveTo>
                    <a:lnTo>
                      <a:pt x="876" y="760"/>
                    </a:lnTo>
                    <a:lnTo>
                      <a:pt x="3" y="403"/>
                    </a:lnTo>
                    <a:lnTo>
                      <a:pt x="0" y="0"/>
                    </a:lnTo>
                    <a:lnTo>
                      <a:pt x="876" y="34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4" name="Freeform 116"/>
              <p:cNvSpPr>
                <a:spLocks/>
              </p:cNvSpPr>
              <p:nvPr/>
            </p:nvSpPr>
            <p:spPr bwMode="auto">
              <a:xfrm>
                <a:off x="3573" y="4059"/>
                <a:ext cx="746" cy="691"/>
              </a:xfrm>
              <a:custGeom>
                <a:avLst/>
                <a:gdLst>
                  <a:gd name="T0" fmla="*/ 746 w 746"/>
                  <a:gd name="T1" fmla="*/ 282 h 691"/>
                  <a:gd name="T2" fmla="*/ 746 w 746"/>
                  <a:gd name="T3" fmla="*/ 691 h 691"/>
                  <a:gd name="T4" fmla="*/ 0 w 746"/>
                  <a:gd name="T5" fmla="*/ 396 h 691"/>
                  <a:gd name="T6" fmla="*/ 0 w 746"/>
                  <a:gd name="T7" fmla="*/ 0 h 691"/>
                  <a:gd name="T8" fmla="*/ 746 w 746"/>
                  <a:gd name="T9" fmla="*/ 282 h 6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691">
                    <a:moveTo>
                      <a:pt x="746" y="282"/>
                    </a:moveTo>
                    <a:lnTo>
                      <a:pt x="746" y="691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6" y="28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5" name="Freeform 117"/>
              <p:cNvSpPr>
                <a:spLocks/>
              </p:cNvSpPr>
              <p:nvPr/>
            </p:nvSpPr>
            <p:spPr bwMode="auto">
              <a:xfrm>
                <a:off x="2743" y="3744"/>
                <a:ext cx="786" cy="688"/>
              </a:xfrm>
              <a:custGeom>
                <a:avLst/>
                <a:gdLst>
                  <a:gd name="T0" fmla="*/ 786 w 786"/>
                  <a:gd name="T1" fmla="*/ 309 h 688"/>
                  <a:gd name="T2" fmla="*/ 786 w 786"/>
                  <a:gd name="T3" fmla="*/ 688 h 688"/>
                  <a:gd name="T4" fmla="*/ 0 w 786"/>
                  <a:gd name="T5" fmla="*/ 364 h 688"/>
                  <a:gd name="T6" fmla="*/ 0 w 786"/>
                  <a:gd name="T7" fmla="*/ 0 h 688"/>
                  <a:gd name="T8" fmla="*/ 786 w 786"/>
                  <a:gd name="T9" fmla="*/ 309 h 6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688">
                    <a:moveTo>
                      <a:pt x="786" y="309"/>
                    </a:moveTo>
                    <a:lnTo>
                      <a:pt x="786" y="688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786" y="3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6" name="Freeform 118"/>
              <p:cNvSpPr>
                <a:spLocks/>
              </p:cNvSpPr>
              <p:nvPr/>
            </p:nvSpPr>
            <p:spPr bwMode="auto">
              <a:xfrm>
                <a:off x="2010" y="4315"/>
                <a:ext cx="690" cy="666"/>
              </a:xfrm>
              <a:custGeom>
                <a:avLst/>
                <a:gdLst>
                  <a:gd name="T0" fmla="*/ 690 w 690"/>
                  <a:gd name="T1" fmla="*/ 309 h 666"/>
                  <a:gd name="T2" fmla="*/ 690 w 690"/>
                  <a:gd name="T3" fmla="*/ 666 h 666"/>
                  <a:gd name="T4" fmla="*/ 0 w 690"/>
                  <a:gd name="T5" fmla="*/ 361 h 666"/>
                  <a:gd name="T6" fmla="*/ 0 w 690"/>
                  <a:gd name="T7" fmla="*/ 0 h 666"/>
                  <a:gd name="T8" fmla="*/ 690 w 690"/>
                  <a:gd name="T9" fmla="*/ 309 h 6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66">
                    <a:moveTo>
                      <a:pt x="690" y="309"/>
                    </a:moveTo>
                    <a:lnTo>
                      <a:pt x="690" y="666"/>
                    </a:lnTo>
                    <a:lnTo>
                      <a:pt x="0" y="361"/>
                    </a:lnTo>
                    <a:lnTo>
                      <a:pt x="0" y="0"/>
                    </a:lnTo>
                    <a:lnTo>
                      <a:pt x="690" y="3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7" name="Freeform 119"/>
              <p:cNvSpPr>
                <a:spLocks/>
              </p:cNvSpPr>
              <p:nvPr/>
            </p:nvSpPr>
            <p:spPr bwMode="auto">
              <a:xfrm>
                <a:off x="3573" y="4987"/>
                <a:ext cx="746" cy="727"/>
              </a:xfrm>
              <a:custGeom>
                <a:avLst/>
                <a:gdLst>
                  <a:gd name="T0" fmla="*/ 746 w 746"/>
                  <a:gd name="T1" fmla="*/ 312 h 727"/>
                  <a:gd name="T2" fmla="*/ 746 w 746"/>
                  <a:gd name="T3" fmla="*/ 727 h 727"/>
                  <a:gd name="T4" fmla="*/ 0 w 746"/>
                  <a:gd name="T5" fmla="*/ 399 h 727"/>
                  <a:gd name="T6" fmla="*/ 0 w 746"/>
                  <a:gd name="T7" fmla="*/ 0 h 727"/>
                  <a:gd name="T8" fmla="*/ 746 w 746"/>
                  <a:gd name="T9" fmla="*/ 312 h 7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727">
                    <a:moveTo>
                      <a:pt x="746" y="312"/>
                    </a:moveTo>
                    <a:lnTo>
                      <a:pt x="746" y="727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746" y="31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8" name="Freeform 120"/>
              <p:cNvSpPr>
                <a:spLocks/>
              </p:cNvSpPr>
              <p:nvPr/>
            </p:nvSpPr>
            <p:spPr bwMode="auto">
              <a:xfrm>
                <a:off x="2743" y="4634"/>
                <a:ext cx="786" cy="720"/>
              </a:xfrm>
              <a:custGeom>
                <a:avLst/>
                <a:gdLst>
                  <a:gd name="T0" fmla="*/ 786 w 786"/>
                  <a:gd name="T1" fmla="*/ 340 h 720"/>
                  <a:gd name="T2" fmla="*/ 786 w 786"/>
                  <a:gd name="T3" fmla="*/ 720 h 720"/>
                  <a:gd name="T4" fmla="*/ 0 w 786"/>
                  <a:gd name="T5" fmla="*/ 373 h 720"/>
                  <a:gd name="T6" fmla="*/ 0 w 786"/>
                  <a:gd name="T7" fmla="*/ 0 h 720"/>
                  <a:gd name="T8" fmla="*/ 786 w 786"/>
                  <a:gd name="T9" fmla="*/ 34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720">
                    <a:moveTo>
                      <a:pt x="786" y="340"/>
                    </a:moveTo>
                    <a:lnTo>
                      <a:pt x="786" y="720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86" y="34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9" name="Freeform 121"/>
              <p:cNvSpPr>
                <a:spLocks/>
              </p:cNvSpPr>
              <p:nvPr/>
            </p:nvSpPr>
            <p:spPr bwMode="auto">
              <a:xfrm>
                <a:off x="2010" y="5176"/>
                <a:ext cx="656" cy="678"/>
              </a:xfrm>
              <a:custGeom>
                <a:avLst/>
                <a:gdLst>
                  <a:gd name="T0" fmla="*/ 656 w 656"/>
                  <a:gd name="T1" fmla="*/ 314 h 678"/>
                  <a:gd name="T2" fmla="*/ 656 w 656"/>
                  <a:gd name="T3" fmla="*/ 678 h 678"/>
                  <a:gd name="T4" fmla="*/ 0 w 656"/>
                  <a:gd name="T5" fmla="*/ 360 h 678"/>
                  <a:gd name="T6" fmla="*/ 0 w 656"/>
                  <a:gd name="T7" fmla="*/ 0 h 678"/>
                  <a:gd name="T8" fmla="*/ 656 w 656"/>
                  <a:gd name="T9" fmla="*/ 314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678">
                    <a:moveTo>
                      <a:pt x="656" y="314"/>
                    </a:moveTo>
                    <a:lnTo>
                      <a:pt x="656" y="678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656" y="31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0" name="Freeform 122"/>
              <p:cNvSpPr>
                <a:spLocks/>
              </p:cNvSpPr>
              <p:nvPr/>
            </p:nvSpPr>
            <p:spPr bwMode="auto">
              <a:xfrm>
                <a:off x="4323" y="6269"/>
                <a:ext cx="906" cy="847"/>
              </a:xfrm>
              <a:custGeom>
                <a:avLst/>
                <a:gdLst>
                  <a:gd name="T0" fmla="*/ 906 w 906"/>
                  <a:gd name="T1" fmla="*/ 429 h 847"/>
                  <a:gd name="T2" fmla="*/ 906 w 906"/>
                  <a:gd name="T3" fmla="*/ 847 h 847"/>
                  <a:gd name="T4" fmla="*/ 0 w 906"/>
                  <a:gd name="T5" fmla="*/ 419 h 847"/>
                  <a:gd name="T6" fmla="*/ 0 w 906"/>
                  <a:gd name="T7" fmla="*/ 0 h 847"/>
                  <a:gd name="T8" fmla="*/ 906 w 906"/>
                  <a:gd name="T9" fmla="*/ 429 h 8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847">
                    <a:moveTo>
                      <a:pt x="906" y="429"/>
                    </a:moveTo>
                    <a:lnTo>
                      <a:pt x="906" y="847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906" y="42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1" name="Freeform 123"/>
              <p:cNvSpPr>
                <a:spLocks/>
              </p:cNvSpPr>
              <p:nvPr/>
            </p:nvSpPr>
            <p:spPr bwMode="auto">
              <a:xfrm>
                <a:off x="3543" y="5902"/>
                <a:ext cx="743" cy="766"/>
              </a:xfrm>
              <a:custGeom>
                <a:avLst/>
                <a:gdLst>
                  <a:gd name="T0" fmla="*/ 743 w 743"/>
                  <a:gd name="T1" fmla="*/ 348 h 766"/>
                  <a:gd name="T2" fmla="*/ 743 w 743"/>
                  <a:gd name="T3" fmla="*/ 766 h 766"/>
                  <a:gd name="T4" fmla="*/ 0 w 743"/>
                  <a:gd name="T5" fmla="*/ 393 h 766"/>
                  <a:gd name="T6" fmla="*/ 0 w 743"/>
                  <a:gd name="T7" fmla="*/ 0 h 766"/>
                  <a:gd name="T8" fmla="*/ 743 w 743"/>
                  <a:gd name="T9" fmla="*/ 348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766">
                    <a:moveTo>
                      <a:pt x="743" y="348"/>
                    </a:moveTo>
                    <a:lnTo>
                      <a:pt x="743" y="766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743" y="34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2" name="Freeform 124"/>
              <p:cNvSpPr>
                <a:spLocks/>
              </p:cNvSpPr>
              <p:nvPr/>
            </p:nvSpPr>
            <p:spPr bwMode="auto">
              <a:xfrm>
                <a:off x="2713" y="5510"/>
                <a:ext cx="780" cy="749"/>
              </a:xfrm>
              <a:custGeom>
                <a:avLst/>
                <a:gdLst>
                  <a:gd name="T0" fmla="*/ 780 w 780"/>
                  <a:gd name="T1" fmla="*/ 373 h 749"/>
                  <a:gd name="T2" fmla="*/ 780 w 780"/>
                  <a:gd name="T3" fmla="*/ 749 h 749"/>
                  <a:gd name="T4" fmla="*/ 0 w 780"/>
                  <a:gd name="T5" fmla="*/ 386 h 749"/>
                  <a:gd name="T6" fmla="*/ 0 w 780"/>
                  <a:gd name="T7" fmla="*/ 0 h 749"/>
                  <a:gd name="T8" fmla="*/ 780 w 780"/>
                  <a:gd name="T9" fmla="*/ 373 h 7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749">
                    <a:moveTo>
                      <a:pt x="780" y="373"/>
                    </a:moveTo>
                    <a:lnTo>
                      <a:pt x="780" y="749"/>
                    </a:lnTo>
                    <a:lnTo>
                      <a:pt x="0" y="386"/>
                    </a:lnTo>
                    <a:lnTo>
                      <a:pt x="0" y="0"/>
                    </a:lnTo>
                    <a:lnTo>
                      <a:pt x="780" y="37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3" name="Freeform 125"/>
              <p:cNvSpPr>
                <a:spLocks/>
              </p:cNvSpPr>
              <p:nvPr/>
            </p:nvSpPr>
            <p:spPr bwMode="auto">
              <a:xfrm>
                <a:off x="2010" y="6036"/>
                <a:ext cx="656" cy="697"/>
              </a:xfrm>
              <a:custGeom>
                <a:avLst/>
                <a:gdLst>
                  <a:gd name="T0" fmla="*/ 656 w 656"/>
                  <a:gd name="T1" fmla="*/ 331 h 697"/>
                  <a:gd name="T2" fmla="*/ 656 w 656"/>
                  <a:gd name="T3" fmla="*/ 697 h 697"/>
                  <a:gd name="T4" fmla="*/ 0 w 656"/>
                  <a:gd name="T5" fmla="*/ 357 h 697"/>
                  <a:gd name="T6" fmla="*/ 0 w 656"/>
                  <a:gd name="T7" fmla="*/ 0 h 697"/>
                  <a:gd name="T8" fmla="*/ 656 w 656"/>
                  <a:gd name="T9" fmla="*/ 331 h 6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697">
                    <a:moveTo>
                      <a:pt x="656" y="331"/>
                    </a:moveTo>
                    <a:lnTo>
                      <a:pt x="656" y="697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656" y="33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4" name="Freeform 126"/>
              <p:cNvSpPr>
                <a:spLocks/>
              </p:cNvSpPr>
              <p:nvPr/>
            </p:nvSpPr>
            <p:spPr bwMode="auto">
              <a:xfrm>
                <a:off x="4323" y="7230"/>
                <a:ext cx="906" cy="876"/>
              </a:xfrm>
              <a:custGeom>
                <a:avLst/>
                <a:gdLst>
                  <a:gd name="T0" fmla="*/ 906 w 906"/>
                  <a:gd name="T1" fmla="*/ 483 h 876"/>
                  <a:gd name="T2" fmla="*/ 906 w 906"/>
                  <a:gd name="T3" fmla="*/ 876 h 876"/>
                  <a:gd name="T4" fmla="*/ 0 w 906"/>
                  <a:gd name="T5" fmla="*/ 412 h 876"/>
                  <a:gd name="T6" fmla="*/ 0 w 906"/>
                  <a:gd name="T7" fmla="*/ 0 h 876"/>
                  <a:gd name="T8" fmla="*/ 906 w 906"/>
                  <a:gd name="T9" fmla="*/ 483 h 8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876">
                    <a:moveTo>
                      <a:pt x="906" y="483"/>
                    </a:moveTo>
                    <a:lnTo>
                      <a:pt x="906" y="876"/>
                    </a:lnTo>
                    <a:lnTo>
                      <a:pt x="0" y="412"/>
                    </a:lnTo>
                    <a:lnTo>
                      <a:pt x="0" y="0"/>
                    </a:lnTo>
                    <a:lnTo>
                      <a:pt x="906" y="48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5" name="Freeform 127"/>
              <p:cNvSpPr>
                <a:spLocks/>
              </p:cNvSpPr>
              <p:nvPr/>
            </p:nvSpPr>
            <p:spPr bwMode="auto">
              <a:xfrm>
                <a:off x="3543" y="6821"/>
                <a:ext cx="743" cy="805"/>
              </a:xfrm>
              <a:custGeom>
                <a:avLst/>
                <a:gdLst>
                  <a:gd name="T0" fmla="*/ 743 w 743"/>
                  <a:gd name="T1" fmla="*/ 393 h 805"/>
                  <a:gd name="T2" fmla="*/ 743 w 743"/>
                  <a:gd name="T3" fmla="*/ 805 h 805"/>
                  <a:gd name="T4" fmla="*/ 0 w 743"/>
                  <a:gd name="T5" fmla="*/ 396 h 805"/>
                  <a:gd name="T6" fmla="*/ 0 w 743"/>
                  <a:gd name="T7" fmla="*/ 0 h 805"/>
                  <a:gd name="T8" fmla="*/ 743 w 743"/>
                  <a:gd name="T9" fmla="*/ 393 h 8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05">
                    <a:moveTo>
                      <a:pt x="743" y="393"/>
                    </a:moveTo>
                    <a:lnTo>
                      <a:pt x="743" y="805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3" y="39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6" name="Freeform 128"/>
              <p:cNvSpPr>
                <a:spLocks/>
              </p:cNvSpPr>
              <p:nvPr/>
            </p:nvSpPr>
            <p:spPr bwMode="auto">
              <a:xfrm>
                <a:off x="2713" y="6396"/>
                <a:ext cx="780" cy="798"/>
              </a:xfrm>
              <a:custGeom>
                <a:avLst/>
                <a:gdLst>
                  <a:gd name="T0" fmla="*/ 780 w 780"/>
                  <a:gd name="T1" fmla="*/ 412 h 798"/>
                  <a:gd name="T2" fmla="*/ 780 w 780"/>
                  <a:gd name="T3" fmla="*/ 798 h 798"/>
                  <a:gd name="T4" fmla="*/ 0 w 780"/>
                  <a:gd name="T5" fmla="*/ 380 h 798"/>
                  <a:gd name="T6" fmla="*/ 0 w 780"/>
                  <a:gd name="T7" fmla="*/ 0 h 798"/>
                  <a:gd name="T8" fmla="*/ 780 w 780"/>
                  <a:gd name="T9" fmla="*/ 412 h 7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798">
                    <a:moveTo>
                      <a:pt x="780" y="412"/>
                    </a:moveTo>
                    <a:lnTo>
                      <a:pt x="780" y="798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80" y="41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7" name="Freeform 129"/>
              <p:cNvSpPr>
                <a:spLocks/>
              </p:cNvSpPr>
              <p:nvPr/>
            </p:nvSpPr>
            <p:spPr bwMode="auto">
              <a:xfrm>
                <a:off x="2010" y="6886"/>
                <a:ext cx="656" cy="766"/>
              </a:xfrm>
              <a:custGeom>
                <a:avLst/>
                <a:gdLst>
                  <a:gd name="T0" fmla="*/ 656 w 656"/>
                  <a:gd name="T1" fmla="*/ 406 h 766"/>
                  <a:gd name="T2" fmla="*/ 656 w 656"/>
                  <a:gd name="T3" fmla="*/ 766 h 766"/>
                  <a:gd name="T4" fmla="*/ 0 w 656"/>
                  <a:gd name="T5" fmla="*/ 386 h 766"/>
                  <a:gd name="T6" fmla="*/ 0 w 656"/>
                  <a:gd name="T7" fmla="*/ 0 h 766"/>
                  <a:gd name="T8" fmla="*/ 656 w 656"/>
                  <a:gd name="T9" fmla="*/ 406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766">
                    <a:moveTo>
                      <a:pt x="656" y="406"/>
                    </a:moveTo>
                    <a:lnTo>
                      <a:pt x="656" y="766"/>
                    </a:lnTo>
                    <a:lnTo>
                      <a:pt x="0" y="386"/>
                    </a:lnTo>
                    <a:lnTo>
                      <a:pt x="0" y="0"/>
                    </a:lnTo>
                    <a:lnTo>
                      <a:pt x="656" y="40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8" name="Freeform 130"/>
              <p:cNvSpPr>
                <a:spLocks/>
              </p:cNvSpPr>
              <p:nvPr/>
            </p:nvSpPr>
            <p:spPr bwMode="auto">
              <a:xfrm>
                <a:off x="4323" y="8197"/>
                <a:ext cx="906" cy="935"/>
              </a:xfrm>
              <a:custGeom>
                <a:avLst/>
                <a:gdLst>
                  <a:gd name="T0" fmla="*/ 906 w 906"/>
                  <a:gd name="T1" fmla="*/ 519 h 935"/>
                  <a:gd name="T2" fmla="*/ 906 w 906"/>
                  <a:gd name="T3" fmla="*/ 935 h 935"/>
                  <a:gd name="T4" fmla="*/ 0 w 906"/>
                  <a:gd name="T5" fmla="*/ 419 h 935"/>
                  <a:gd name="T6" fmla="*/ 0 w 906"/>
                  <a:gd name="T7" fmla="*/ 0 h 935"/>
                  <a:gd name="T8" fmla="*/ 906 w 906"/>
                  <a:gd name="T9" fmla="*/ 519 h 9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935">
                    <a:moveTo>
                      <a:pt x="906" y="519"/>
                    </a:moveTo>
                    <a:lnTo>
                      <a:pt x="906" y="935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906" y="51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9" name="Freeform 131"/>
              <p:cNvSpPr>
                <a:spLocks/>
              </p:cNvSpPr>
              <p:nvPr/>
            </p:nvSpPr>
            <p:spPr bwMode="auto">
              <a:xfrm>
                <a:off x="3543" y="7765"/>
                <a:ext cx="743" cy="831"/>
              </a:xfrm>
              <a:custGeom>
                <a:avLst/>
                <a:gdLst>
                  <a:gd name="T0" fmla="*/ 743 w 743"/>
                  <a:gd name="T1" fmla="*/ 419 h 831"/>
                  <a:gd name="T2" fmla="*/ 743 w 743"/>
                  <a:gd name="T3" fmla="*/ 831 h 831"/>
                  <a:gd name="T4" fmla="*/ 0 w 743"/>
                  <a:gd name="T5" fmla="*/ 396 h 831"/>
                  <a:gd name="T6" fmla="*/ 0 w 743"/>
                  <a:gd name="T7" fmla="*/ 0 h 831"/>
                  <a:gd name="T8" fmla="*/ 743 w 743"/>
                  <a:gd name="T9" fmla="*/ 419 h 8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31">
                    <a:moveTo>
                      <a:pt x="743" y="419"/>
                    </a:moveTo>
                    <a:lnTo>
                      <a:pt x="743" y="831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3" y="419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0" name="Freeform 132"/>
              <p:cNvSpPr>
                <a:spLocks/>
              </p:cNvSpPr>
              <p:nvPr/>
            </p:nvSpPr>
            <p:spPr bwMode="auto">
              <a:xfrm>
                <a:off x="2713" y="7305"/>
                <a:ext cx="780" cy="830"/>
              </a:xfrm>
              <a:custGeom>
                <a:avLst/>
                <a:gdLst>
                  <a:gd name="T0" fmla="*/ 780 w 780"/>
                  <a:gd name="T1" fmla="*/ 454 h 830"/>
                  <a:gd name="T2" fmla="*/ 780 w 780"/>
                  <a:gd name="T3" fmla="*/ 830 h 830"/>
                  <a:gd name="T4" fmla="*/ 0 w 780"/>
                  <a:gd name="T5" fmla="*/ 379 h 830"/>
                  <a:gd name="T6" fmla="*/ 0 w 780"/>
                  <a:gd name="T7" fmla="*/ 0 h 830"/>
                  <a:gd name="T8" fmla="*/ 780 w 780"/>
                  <a:gd name="T9" fmla="*/ 454 h 8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830">
                    <a:moveTo>
                      <a:pt x="780" y="454"/>
                    </a:moveTo>
                    <a:lnTo>
                      <a:pt x="780" y="830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80" y="45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1" name="Freeform 133"/>
              <p:cNvSpPr>
                <a:spLocks/>
              </p:cNvSpPr>
              <p:nvPr/>
            </p:nvSpPr>
            <p:spPr bwMode="auto">
              <a:xfrm>
                <a:off x="4356" y="3387"/>
                <a:ext cx="863" cy="721"/>
              </a:xfrm>
              <a:custGeom>
                <a:avLst/>
                <a:gdLst>
                  <a:gd name="T0" fmla="*/ 863 w 863"/>
                  <a:gd name="T1" fmla="*/ 292 h 721"/>
                  <a:gd name="T2" fmla="*/ 863 w 863"/>
                  <a:gd name="T3" fmla="*/ 721 h 721"/>
                  <a:gd name="T4" fmla="*/ 0 w 863"/>
                  <a:gd name="T5" fmla="*/ 412 h 721"/>
                  <a:gd name="T6" fmla="*/ 0 w 863"/>
                  <a:gd name="T7" fmla="*/ 0 h 721"/>
                  <a:gd name="T8" fmla="*/ 863 w 863"/>
                  <a:gd name="T9" fmla="*/ 292 h 7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3" h="721">
                    <a:moveTo>
                      <a:pt x="863" y="292"/>
                    </a:moveTo>
                    <a:lnTo>
                      <a:pt x="863" y="721"/>
                    </a:lnTo>
                    <a:lnTo>
                      <a:pt x="0" y="412"/>
                    </a:lnTo>
                    <a:lnTo>
                      <a:pt x="0" y="0"/>
                    </a:lnTo>
                    <a:lnTo>
                      <a:pt x="863" y="29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2" name="Freeform 134"/>
              <p:cNvSpPr>
                <a:spLocks/>
              </p:cNvSpPr>
              <p:nvPr/>
            </p:nvSpPr>
            <p:spPr bwMode="auto">
              <a:xfrm>
                <a:off x="4959" y="4095"/>
                <a:ext cx="270" cy="516"/>
              </a:xfrm>
              <a:custGeom>
                <a:avLst/>
                <a:gdLst>
                  <a:gd name="T0" fmla="*/ 270 w 270"/>
                  <a:gd name="T1" fmla="*/ 110 h 516"/>
                  <a:gd name="T2" fmla="*/ 270 w 270"/>
                  <a:gd name="T3" fmla="*/ 516 h 516"/>
                  <a:gd name="T4" fmla="*/ 0 w 270"/>
                  <a:gd name="T5" fmla="*/ 405 h 516"/>
                  <a:gd name="T6" fmla="*/ 0 w 270"/>
                  <a:gd name="T7" fmla="*/ 0 h 516"/>
                  <a:gd name="T8" fmla="*/ 270 w 270"/>
                  <a:gd name="T9" fmla="*/ 110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0" h="516">
                    <a:moveTo>
                      <a:pt x="270" y="110"/>
                    </a:moveTo>
                    <a:lnTo>
                      <a:pt x="270" y="516"/>
                    </a:lnTo>
                    <a:lnTo>
                      <a:pt x="0" y="405"/>
                    </a:lnTo>
                    <a:lnTo>
                      <a:pt x="0" y="0"/>
                    </a:lnTo>
                    <a:lnTo>
                      <a:pt x="270" y="11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3" name="Freeform 135"/>
              <p:cNvSpPr>
                <a:spLocks/>
              </p:cNvSpPr>
              <p:nvPr/>
            </p:nvSpPr>
            <p:spPr bwMode="auto">
              <a:xfrm>
                <a:off x="4356" y="5318"/>
                <a:ext cx="863" cy="792"/>
              </a:xfrm>
              <a:custGeom>
                <a:avLst/>
                <a:gdLst>
                  <a:gd name="T0" fmla="*/ 863 w 863"/>
                  <a:gd name="T1" fmla="*/ 367 h 792"/>
                  <a:gd name="T2" fmla="*/ 863 w 863"/>
                  <a:gd name="T3" fmla="*/ 792 h 792"/>
                  <a:gd name="T4" fmla="*/ 0 w 863"/>
                  <a:gd name="T5" fmla="*/ 416 h 792"/>
                  <a:gd name="T6" fmla="*/ 0 w 863"/>
                  <a:gd name="T7" fmla="*/ 0 h 792"/>
                  <a:gd name="T8" fmla="*/ 863 w 863"/>
                  <a:gd name="T9" fmla="*/ 367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3" h="792">
                    <a:moveTo>
                      <a:pt x="863" y="367"/>
                    </a:moveTo>
                    <a:lnTo>
                      <a:pt x="863" y="792"/>
                    </a:lnTo>
                    <a:lnTo>
                      <a:pt x="0" y="416"/>
                    </a:lnTo>
                    <a:lnTo>
                      <a:pt x="0" y="0"/>
                    </a:lnTo>
                    <a:lnTo>
                      <a:pt x="863" y="36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4" name="Rectangle 136"/>
              <p:cNvSpPr>
                <a:spLocks noChangeArrowheads="1"/>
              </p:cNvSpPr>
              <p:nvPr/>
            </p:nvSpPr>
            <p:spPr bwMode="auto">
              <a:xfrm>
                <a:off x="5216" y="7707"/>
                <a:ext cx="433" cy="438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</p:grpSp>
        <p:grpSp>
          <p:nvGrpSpPr>
            <p:cNvPr id="53263" name="Group 137"/>
            <p:cNvGrpSpPr>
              <a:grpSpLocks/>
            </p:cNvGrpSpPr>
            <p:nvPr/>
          </p:nvGrpSpPr>
          <p:grpSpPr bwMode="auto">
            <a:xfrm rot="5400000">
              <a:off x="6706" y="5328"/>
              <a:ext cx="6324" cy="1766"/>
              <a:chOff x="1473" y="1443"/>
              <a:chExt cx="6324" cy="1766"/>
            </a:xfrm>
          </p:grpSpPr>
          <p:sp>
            <p:nvSpPr>
              <p:cNvPr id="53264" name="Freeform 138"/>
              <p:cNvSpPr>
                <a:spLocks/>
              </p:cNvSpPr>
              <p:nvPr/>
            </p:nvSpPr>
            <p:spPr bwMode="auto">
              <a:xfrm>
                <a:off x="2840" y="1443"/>
                <a:ext cx="4957" cy="1042"/>
              </a:xfrm>
              <a:custGeom>
                <a:avLst/>
                <a:gdLst>
                  <a:gd name="T0" fmla="*/ 0 w 6358"/>
                  <a:gd name="T1" fmla="*/ 0 h 1042"/>
                  <a:gd name="T2" fmla="*/ 2133 w 6358"/>
                  <a:gd name="T3" fmla="*/ 78 h 1042"/>
                  <a:gd name="T4" fmla="*/ 4957 w 6358"/>
                  <a:gd name="T5" fmla="*/ 1000 h 1042"/>
                  <a:gd name="T6" fmla="*/ 2993 w 6358"/>
                  <a:gd name="T7" fmla="*/ 1042 h 1042"/>
                  <a:gd name="T8" fmla="*/ 0 w 6358"/>
                  <a:gd name="T9" fmla="*/ 0 h 10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58" h="1042">
                    <a:moveTo>
                      <a:pt x="0" y="0"/>
                    </a:moveTo>
                    <a:lnTo>
                      <a:pt x="2736" y="78"/>
                    </a:lnTo>
                    <a:lnTo>
                      <a:pt x="6358" y="1000"/>
                    </a:lnTo>
                    <a:lnTo>
                      <a:pt x="3839" y="1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5" name="Freeform 139"/>
              <p:cNvSpPr>
                <a:spLocks/>
              </p:cNvSpPr>
              <p:nvPr/>
            </p:nvSpPr>
            <p:spPr bwMode="auto">
              <a:xfrm>
                <a:off x="5316" y="2420"/>
                <a:ext cx="2469" cy="789"/>
              </a:xfrm>
              <a:custGeom>
                <a:avLst/>
                <a:gdLst>
                  <a:gd name="T0" fmla="*/ 23 w 2469"/>
                  <a:gd name="T1" fmla="*/ 3 h 789"/>
                  <a:gd name="T2" fmla="*/ 2469 w 2469"/>
                  <a:gd name="T3" fmla="*/ 0 h 789"/>
                  <a:gd name="T4" fmla="*/ 2469 w 2469"/>
                  <a:gd name="T5" fmla="*/ 789 h 789"/>
                  <a:gd name="T6" fmla="*/ 0 w 2469"/>
                  <a:gd name="T7" fmla="*/ 789 h 789"/>
                  <a:gd name="T8" fmla="*/ 23 w 2469"/>
                  <a:gd name="T9" fmla="*/ 3 h 7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69" h="789">
                    <a:moveTo>
                      <a:pt x="23" y="3"/>
                    </a:moveTo>
                    <a:lnTo>
                      <a:pt x="2469" y="0"/>
                    </a:lnTo>
                    <a:lnTo>
                      <a:pt x="2469" y="789"/>
                    </a:lnTo>
                    <a:lnTo>
                      <a:pt x="0" y="789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E0E0E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6" name="Freeform 140"/>
              <p:cNvSpPr>
                <a:spLocks/>
              </p:cNvSpPr>
              <p:nvPr/>
            </p:nvSpPr>
            <p:spPr bwMode="auto">
              <a:xfrm>
                <a:off x="1473" y="1446"/>
                <a:ext cx="3926" cy="1760"/>
              </a:xfrm>
              <a:custGeom>
                <a:avLst/>
                <a:gdLst>
                  <a:gd name="T0" fmla="*/ 0 w 3926"/>
                  <a:gd name="T1" fmla="*/ 0 h 1760"/>
                  <a:gd name="T2" fmla="*/ 0 w 3926"/>
                  <a:gd name="T3" fmla="*/ 591 h 1760"/>
                  <a:gd name="T4" fmla="*/ 3926 w 3926"/>
                  <a:gd name="T5" fmla="*/ 1760 h 1760"/>
                  <a:gd name="T6" fmla="*/ 3926 w 3926"/>
                  <a:gd name="T7" fmla="*/ 974 h 1760"/>
                  <a:gd name="T8" fmla="*/ 0 w 3926"/>
                  <a:gd name="T9" fmla="*/ 0 h 1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26" h="1760">
                    <a:moveTo>
                      <a:pt x="0" y="0"/>
                    </a:moveTo>
                    <a:lnTo>
                      <a:pt x="0" y="591"/>
                    </a:lnTo>
                    <a:lnTo>
                      <a:pt x="3926" y="1760"/>
                    </a:lnTo>
                    <a:lnTo>
                      <a:pt x="3926" y="9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A0A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3257" name="Line 141"/>
          <p:cNvSpPr>
            <a:spLocks noChangeShapeType="1"/>
          </p:cNvSpPr>
          <p:nvPr/>
        </p:nvSpPr>
        <p:spPr bwMode="auto">
          <a:xfrm flipV="1">
            <a:off x="1447800" y="3429000"/>
            <a:ext cx="990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Line 142"/>
          <p:cNvSpPr>
            <a:spLocks noChangeShapeType="1"/>
          </p:cNvSpPr>
          <p:nvPr/>
        </p:nvSpPr>
        <p:spPr bwMode="auto">
          <a:xfrm>
            <a:off x="1447800" y="3657600"/>
            <a:ext cx="990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TextBox 1"/>
          <p:cNvSpPr txBox="1">
            <a:spLocks noChangeArrowheads="1"/>
          </p:cNvSpPr>
          <p:nvPr/>
        </p:nvSpPr>
        <p:spPr bwMode="auto">
          <a:xfrm>
            <a:off x="360363" y="1981200"/>
            <a:ext cx="13747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 smtClean="0"/>
              <a:t>Man</a:t>
            </a:r>
            <a:endParaRPr lang="te-IN" altLang="en-US" sz="3200" dirty="0" smtClean="0"/>
          </a:p>
          <a:p>
            <a:pPr eaLnBrk="1" hangingPunct="1"/>
            <a:r>
              <a:rPr lang="te-IN" altLang="en-US" sz="3200" b="1" dirty="0" smtClean="0"/>
              <a:t>మనిషి</a:t>
            </a:r>
            <a:endParaRPr lang="en-US" altLang="en-US" sz="3200" b="1" dirty="0"/>
          </a:p>
        </p:txBody>
      </p:sp>
      <p:sp>
        <p:nvSpPr>
          <p:cNvPr id="53260" name="TextBox 2"/>
          <p:cNvSpPr txBox="1">
            <a:spLocks noChangeArrowheads="1"/>
          </p:cNvSpPr>
          <p:nvPr/>
        </p:nvSpPr>
        <p:spPr bwMode="auto">
          <a:xfrm>
            <a:off x="4267200" y="2057400"/>
            <a:ext cx="4876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/>
              <a:t> </a:t>
            </a:r>
            <a:r>
              <a:rPr lang="en-US" altLang="en-US" sz="3200" dirty="0" smtClean="0"/>
              <a:t>   </a:t>
            </a:r>
            <a:r>
              <a:rPr lang="en-US" altLang="en-US" sz="2800" b="1" dirty="0" smtClean="0"/>
              <a:t>God’s Intentions</a:t>
            </a:r>
            <a:endParaRPr lang="te-IN" altLang="en-US" sz="3200" b="1" dirty="0" smtClean="0"/>
          </a:p>
          <a:p>
            <a:pPr eaLnBrk="1" hangingPunct="1"/>
            <a:r>
              <a:rPr lang="te-IN" altLang="en-US" sz="3200" b="1" dirty="0" smtClean="0"/>
              <a:t>	దేవుని ఉద్దేశాలు</a:t>
            </a:r>
            <a:endParaRPr lang="en-US" altLang="en-US" sz="3200" b="1" dirty="0"/>
          </a:p>
        </p:txBody>
      </p:sp>
      <p:sp>
        <p:nvSpPr>
          <p:cNvPr id="53261" name="Rectangle 3"/>
          <p:cNvSpPr>
            <a:spLocks noChangeArrowheads="1"/>
          </p:cNvSpPr>
          <p:nvPr/>
        </p:nvSpPr>
        <p:spPr bwMode="auto">
          <a:xfrm>
            <a:off x="381000" y="255657"/>
            <a:ext cx="83820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 dirty="0" smtClean="0">
                <a:latin typeface="+mj-lt"/>
              </a:rPr>
              <a:t>6) Sin </a:t>
            </a:r>
            <a:r>
              <a:rPr lang="en-US" sz="3600" b="1" dirty="0">
                <a:latin typeface="+mj-lt"/>
              </a:rPr>
              <a:t>H</a:t>
            </a:r>
            <a:r>
              <a:rPr lang="en-US" sz="3600" b="1" dirty="0" smtClean="0">
                <a:latin typeface="+mj-lt"/>
              </a:rPr>
              <a:t>ides God’s Intentions</a:t>
            </a:r>
            <a:endParaRPr lang="te-IN" sz="3600" b="1" dirty="0" smtClean="0">
              <a:latin typeface="+mj-lt"/>
            </a:endParaRPr>
          </a:p>
          <a:p>
            <a:pPr algn="ctr" eaLnBrk="1" hangingPunct="1"/>
            <a:r>
              <a:rPr lang="te-IN" altLang="en-US" sz="3200" b="1" dirty="0" smtClean="0">
                <a:latin typeface="+mj-lt"/>
              </a:rPr>
              <a:t>6) పాపం దేవుని ఉద్దేశాలను మరుగు చేస్తుంది</a:t>
            </a:r>
            <a:endParaRPr lang="en-US" altLang="en-US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289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 rot="-5400000">
            <a:off x="-458395" y="2266845"/>
            <a:ext cx="4156075" cy="2501898"/>
            <a:chOff x="1487" y="3049"/>
            <a:chExt cx="9264" cy="6324"/>
          </a:xfrm>
        </p:grpSpPr>
        <p:grpSp>
          <p:nvGrpSpPr>
            <p:cNvPr id="3" name="Group 28"/>
            <p:cNvGrpSpPr>
              <a:grpSpLocks/>
            </p:cNvGrpSpPr>
            <p:nvPr/>
          </p:nvGrpSpPr>
          <p:grpSpPr bwMode="auto">
            <a:xfrm rot="5400000">
              <a:off x="3170" y="1902"/>
              <a:ext cx="5222" cy="8588"/>
              <a:chOff x="2010" y="2118"/>
              <a:chExt cx="5222" cy="8588"/>
            </a:xfrm>
          </p:grpSpPr>
          <p:sp>
            <p:nvSpPr>
              <p:cNvPr id="8" name="Rectangle 29"/>
              <p:cNvSpPr>
                <a:spLocks noChangeArrowheads="1"/>
              </p:cNvSpPr>
              <p:nvPr/>
            </p:nvSpPr>
            <p:spPr bwMode="auto">
              <a:xfrm>
                <a:off x="5226" y="3085"/>
                <a:ext cx="1933" cy="7621"/>
              </a:xfrm>
              <a:prstGeom prst="rect">
                <a:avLst/>
              </a:prstGeom>
              <a:solidFill>
                <a:srgbClr val="E0E0E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9" name="Freeform 30"/>
              <p:cNvSpPr>
                <a:spLocks/>
              </p:cNvSpPr>
              <p:nvPr/>
            </p:nvSpPr>
            <p:spPr bwMode="auto">
              <a:xfrm>
                <a:off x="2080" y="2118"/>
                <a:ext cx="3146" cy="8578"/>
              </a:xfrm>
              <a:custGeom>
                <a:avLst/>
                <a:gdLst>
                  <a:gd name="T0" fmla="*/ 0 w 3146"/>
                  <a:gd name="T1" fmla="*/ 6524 h 8578"/>
                  <a:gd name="T2" fmla="*/ 3146 w 3146"/>
                  <a:gd name="T3" fmla="*/ 8578 h 8578"/>
                  <a:gd name="T4" fmla="*/ 3146 w 3146"/>
                  <a:gd name="T5" fmla="*/ 1029 h 8578"/>
                  <a:gd name="T6" fmla="*/ 2646 w 3146"/>
                  <a:gd name="T7" fmla="*/ 662 h 8578"/>
                  <a:gd name="T8" fmla="*/ 0 w 3146"/>
                  <a:gd name="T9" fmla="*/ 0 h 8578"/>
                  <a:gd name="T10" fmla="*/ 0 w 3146"/>
                  <a:gd name="T11" fmla="*/ 6524 h 85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46" h="8578">
                    <a:moveTo>
                      <a:pt x="0" y="6524"/>
                    </a:moveTo>
                    <a:lnTo>
                      <a:pt x="3146" y="8578"/>
                    </a:lnTo>
                    <a:lnTo>
                      <a:pt x="3146" y="1029"/>
                    </a:lnTo>
                    <a:lnTo>
                      <a:pt x="2646" y="662"/>
                    </a:lnTo>
                    <a:lnTo>
                      <a:pt x="0" y="0"/>
                    </a:lnTo>
                    <a:lnTo>
                      <a:pt x="0" y="6524"/>
                    </a:lnTo>
                    <a:close/>
                  </a:path>
                </a:pathLst>
              </a:custGeom>
              <a:solidFill>
                <a:srgbClr val="60606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31"/>
              <p:cNvSpPr>
                <a:spLocks/>
              </p:cNvSpPr>
              <p:nvPr/>
            </p:nvSpPr>
            <p:spPr bwMode="auto">
              <a:xfrm>
                <a:off x="5192" y="3085"/>
                <a:ext cx="1933" cy="867"/>
              </a:xfrm>
              <a:custGeom>
                <a:avLst/>
                <a:gdLst>
                  <a:gd name="T0" fmla="*/ 0 w 1933"/>
                  <a:gd name="T1" fmla="*/ 0 h 867"/>
                  <a:gd name="T2" fmla="*/ 1933 w 1933"/>
                  <a:gd name="T3" fmla="*/ 0 h 867"/>
                  <a:gd name="T4" fmla="*/ 1933 w 1933"/>
                  <a:gd name="T5" fmla="*/ 867 h 867"/>
                  <a:gd name="T6" fmla="*/ 0 w 1933"/>
                  <a:gd name="T7" fmla="*/ 409 h 867"/>
                  <a:gd name="T8" fmla="*/ 0 w 1933"/>
                  <a:gd name="T9" fmla="*/ 0 h 8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33" h="867">
                    <a:moveTo>
                      <a:pt x="0" y="0"/>
                    </a:moveTo>
                    <a:lnTo>
                      <a:pt x="1933" y="0"/>
                    </a:lnTo>
                    <a:lnTo>
                      <a:pt x="1933" y="867"/>
                    </a:lnTo>
                    <a:lnTo>
                      <a:pt x="0" y="4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32"/>
              <p:cNvSpPr>
                <a:spLocks noChangeArrowheads="1"/>
              </p:cNvSpPr>
              <p:nvPr/>
            </p:nvSpPr>
            <p:spPr bwMode="auto">
              <a:xfrm>
                <a:off x="5226" y="4205"/>
                <a:ext cx="939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6239" y="4192"/>
                <a:ext cx="973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3" name="Rectangle 34"/>
              <p:cNvSpPr>
                <a:spLocks noChangeArrowheads="1"/>
              </p:cNvSpPr>
              <p:nvPr/>
            </p:nvSpPr>
            <p:spPr bwMode="auto">
              <a:xfrm>
                <a:off x="5719" y="3689"/>
                <a:ext cx="976" cy="435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4" name="Rectangle 35"/>
              <p:cNvSpPr>
                <a:spLocks noChangeArrowheads="1"/>
              </p:cNvSpPr>
              <p:nvPr/>
            </p:nvSpPr>
            <p:spPr bwMode="auto">
              <a:xfrm>
                <a:off x="6729" y="3686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5" name="Rectangle 36"/>
              <p:cNvSpPr>
                <a:spLocks noChangeArrowheads="1"/>
              </p:cNvSpPr>
              <p:nvPr/>
            </p:nvSpPr>
            <p:spPr bwMode="auto">
              <a:xfrm>
                <a:off x="5169" y="3686"/>
                <a:ext cx="497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6" name="Rectangle 37"/>
              <p:cNvSpPr>
                <a:spLocks noChangeArrowheads="1"/>
              </p:cNvSpPr>
              <p:nvPr/>
            </p:nvSpPr>
            <p:spPr bwMode="auto">
              <a:xfrm>
                <a:off x="5222" y="3167"/>
                <a:ext cx="967" cy="45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7" name="Rectangle 38"/>
              <p:cNvSpPr>
                <a:spLocks noChangeArrowheads="1"/>
              </p:cNvSpPr>
              <p:nvPr/>
            </p:nvSpPr>
            <p:spPr bwMode="auto">
              <a:xfrm>
                <a:off x="6259" y="3180"/>
                <a:ext cx="973" cy="447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8" name="Rectangle 39"/>
              <p:cNvSpPr>
                <a:spLocks noChangeArrowheads="1"/>
              </p:cNvSpPr>
              <p:nvPr/>
            </p:nvSpPr>
            <p:spPr bwMode="auto">
              <a:xfrm>
                <a:off x="5222" y="5218"/>
                <a:ext cx="9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9" name="Rectangle 40"/>
              <p:cNvSpPr>
                <a:spLocks noChangeArrowheads="1"/>
              </p:cNvSpPr>
              <p:nvPr/>
            </p:nvSpPr>
            <p:spPr bwMode="auto">
              <a:xfrm>
                <a:off x="6225" y="5208"/>
                <a:ext cx="977" cy="44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5709" y="4708"/>
                <a:ext cx="973" cy="429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1" name="Rectangle 42"/>
              <p:cNvSpPr>
                <a:spLocks noChangeArrowheads="1"/>
              </p:cNvSpPr>
              <p:nvPr/>
            </p:nvSpPr>
            <p:spPr bwMode="auto">
              <a:xfrm>
                <a:off x="6719" y="4705"/>
                <a:ext cx="493" cy="432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2" name="Rectangle 43"/>
              <p:cNvSpPr>
                <a:spLocks noChangeArrowheads="1"/>
              </p:cNvSpPr>
              <p:nvPr/>
            </p:nvSpPr>
            <p:spPr bwMode="auto">
              <a:xfrm>
                <a:off x="5226" y="4705"/>
                <a:ext cx="423" cy="432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3" name="Rectangle 44"/>
              <p:cNvSpPr>
                <a:spLocks noChangeArrowheads="1"/>
              </p:cNvSpPr>
              <p:nvPr/>
            </p:nvSpPr>
            <p:spPr bwMode="auto">
              <a:xfrm>
                <a:off x="5209" y="6208"/>
                <a:ext cx="946" cy="43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4" name="Rectangle 45"/>
              <p:cNvSpPr>
                <a:spLocks noChangeArrowheads="1"/>
              </p:cNvSpPr>
              <p:nvPr/>
            </p:nvSpPr>
            <p:spPr bwMode="auto">
              <a:xfrm>
                <a:off x="6225" y="6195"/>
                <a:ext cx="977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5" name="Rectangle 46"/>
              <p:cNvSpPr>
                <a:spLocks noChangeArrowheads="1"/>
              </p:cNvSpPr>
              <p:nvPr/>
            </p:nvSpPr>
            <p:spPr bwMode="auto">
              <a:xfrm>
                <a:off x="5709" y="5698"/>
                <a:ext cx="973" cy="42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6" name="Rectangle 47"/>
              <p:cNvSpPr>
                <a:spLocks noChangeArrowheads="1"/>
              </p:cNvSpPr>
              <p:nvPr/>
            </p:nvSpPr>
            <p:spPr bwMode="auto">
              <a:xfrm>
                <a:off x="6719" y="5692"/>
                <a:ext cx="493" cy="434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7" name="Rectangle 48"/>
              <p:cNvSpPr>
                <a:spLocks noChangeArrowheads="1"/>
              </p:cNvSpPr>
              <p:nvPr/>
            </p:nvSpPr>
            <p:spPr bwMode="auto">
              <a:xfrm>
                <a:off x="5216" y="5692"/>
                <a:ext cx="433" cy="43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8" name="Rectangle 49"/>
              <p:cNvSpPr>
                <a:spLocks noChangeArrowheads="1"/>
              </p:cNvSpPr>
              <p:nvPr/>
            </p:nvSpPr>
            <p:spPr bwMode="auto">
              <a:xfrm>
                <a:off x="5222" y="7227"/>
                <a:ext cx="920" cy="42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9" name="Rectangle 50"/>
              <p:cNvSpPr>
                <a:spLocks noChangeArrowheads="1"/>
              </p:cNvSpPr>
              <p:nvPr/>
            </p:nvSpPr>
            <p:spPr bwMode="auto">
              <a:xfrm>
                <a:off x="6215" y="7214"/>
                <a:ext cx="973" cy="44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0" name="Rectangle 51"/>
              <p:cNvSpPr>
                <a:spLocks noChangeArrowheads="1"/>
              </p:cNvSpPr>
              <p:nvPr/>
            </p:nvSpPr>
            <p:spPr bwMode="auto">
              <a:xfrm>
                <a:off x="5699" y="6711"/>
                <a:ext cx="973" cy="434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1" name="Rectangle 52"/>
              <p:cNvSpPr>
                <a:spLocks noChangeArrowheads="1"/>
              </p:cNvSpPr>
              <p:nvPr/>
            </p:nvSpPr>
            <p:spPr bwMode="auto">
              <a:xfrm>
                <a:off x="6705" y="6707"/>
                <a:ext cx="497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2" name="Rectangle 53"/>
              <p:cNvSpPr>
                <a:spLocks noChangeArrowheads="1"/>
              </p:cNvSpPr>
              <p:nvPr/>
            </p:nvSpPr>
            <p:spPr bwMode="auto">
              <a:xfrm>
                <a:off x="5226" y="6707"/>
                <a:ext cx="41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3" name="Rectangle 54"/>
              <p:cNvSpPr>
                <a:spLocks noChangeArrowheads="1"/>
              </p:cNvSpPr>
              <p:nvPr/>
            </p:nvSpPr>
            <p:spPr bwMode="auto">
              <a:xfrm>
                <a:off x="5216" y="8226"/>
                <a:ext cx="949" cy="42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4" name="Rectangle 55"/>
              <p:cNvSpPr>
                <a:spLocks noChangeArrowheads="1"/>
              </p:cNvSpPr>
              <p:nvPr/>
            </p:nvSpPr>
            <p:spPr bwMode="auto">
              <a:xfrm>
                <a:off x="6239" y="8213"/>
                <a:ext cx="973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5" name="Rectangle 56"/>
              <p:cNvSpPr>
                <a:spLocks noChangeArrowheads="1"/>
              </p:cNvSpPr>
              <p:nvPr/>
            </p:nvSpPr>
            <p:spPr bwMode="auto">
              <a:xfrm>
                <a:off x="5719" y="7710"/>
                <a:ext cx="976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6" name="Rectangle 57"/>
              <p:cNvSpPr>
                <a:spLocks noChangeArrowheads="1"/>
              </p:cNvSpPr>
              <p:nvPr/>
            </p:nvSpPr>
            <p:spPr bwMode="auto">
              <a:xfrm>
                <a:off x="6729" y="7707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7" name="Rectangle 58"/>
              <p:cNvSpPr>
                <a:spLocks noChangeArrowheads="1"/>
              </p:cNvSpPr>
              <p:nvPr/>
            </p:nvSpPr>
            <p:spPr bwMode="auto">
              <a:xfrm>
                <a:off x="5209" y="9239"/>
                <a:ext cx="946" cy="435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8" name="Rectangle 59"/>
              <p:cNvSpPr>
                <a:spLocks noChangeArrowheads="1"/>
              </p:cNvSpPr>
              <p:nvPr/>
            </p:nvSpPr>
            <p:spPr bwMode="auto">
              <a:xfrm>
                <a:off x="6225" y="9229"/>
                <a:ext cx="977" cy="44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9" name="Rectangle 60"/>
              <p:cNvSpPr>
                <a:spLocks noChangeArrowheads="1"/>
              </p:cNvSpPr>
              <p:nvPr/>
            </p:nvSpPr>
            <p:spPr bwMode="auto">
              <a:xfrm>
                <a:off x="5709" y="8726"/>
                <a:ext cx="973" cy="432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0" name="Rectangle 61"/>
              <p:cNvSpPr>
                <a:spLocks noChangeArrowheads="1"/>
              </p:cNvSpPr>
              <p:nvPr/>
            </p:nvSpPr>
            <p:spPr bwMode="auto">
              <a:xfrm>
                <a:off x="6719" y="8720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1" name="Rectangle 62"/>
              <p:cNvSpPr>
                <a:spLocks noChangeArrowheads="1"/>
              </p:cNvSpPr>
              <p:nvPr/>
            </p:nvSpPr>
            <p:spPr bwMode="auto">
              <a:xfrm>
                <a:off x="5226" y="8720"/>
                <a:ext cx="42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2" name="Rectangle 63"/>
              <p:cNvSpPr>
                <a:spLocks noChangeArrowheads="1"/>
              </p:cNvSpPr>
              <p:nvPr/>
            </p:nvSpPr>
            <p:spPr bwMode="auto">
              <a:xfrm>
                <a:off x="5222" y="10229"/>
                <a:ext cx="9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3" name="Rectangle 64"/>
              <p:cNvSpPr>
                <a:spLocks noChangeArrowheads="1"/>
              </p:cNvSpPr>
              <p:nvPr/>
            </p:nvSpPr>
            <p:spPr bwMode="auto">
              <a:xfrm>
                <a:off x="6225" y="10216"/>
                <a:ext cx="977" cy="451"/>
              </a:xfrm>
              <a:prstGeom prst="rect">
                <a:avLst/>
              </a:pr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4" name="Rectangle 65"/>
              <p:cNvSpPr>
                <a:spLocks noChangeArrowheads="1"/>
              </p:cNvSpPr>
              <p:nvPr/>
            </p:nvSpPr>
            <p:spPr bwMode="auto">
              <a:xfrm>
                <a:off x="5709" y="9719"/>
                <a:ext cx="973" cy="429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5" name="Rectangle 66"/>
              <p:cNvSpPr>
                <a:spLocks noChangeArrowheads="1"/>
              </p:cNvSpPr>
              <p:nvPr/>
            </p:nvSpPr>
            <p:spPr bwMode="auto">
              <a:xfrm>
                <a:off x="6719" y="9713"/>
                <a:ext cx="49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6" name="Rectangle 67"/>
              <p:cNvSpPr>
                <a:spLocks noChangeArrowheads="1"/>
              </p:cNvSpPr>
              <p:nvPr/>
            </p:nvSpPr>
            <p:spPr bwMode="auto">
              <a:xfrm>
                <a:off x="5216" y="9713"/>
                <a:ext cx="4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7" name="Freeform 68"/>
              <p:cNvSpPr>
                <a:spLocks/>
              </p:cNvSpPr>
              <p:nvPr/>
            </p:nvSpPr>
            <p:spPr bwMode="auto">
              <a:xfrm>
                <a:off x="4969" y="10086"/>
                <a:ext cx="260" cy="548"/>
              </a:xfrm>
              <a:custGeom>
                <a:avLst/>
                <a:gdLst>
                  <a:gd name="T0" fmla="*/ 260 w 260"/>
                  <a:gd name="T1" fmla="*/ 143 h 548"/>
                  <a:gd name="T2" fmla="*/ 260 w 260"/>
                  <a:gd name="T3" fmla="*/ 548 h 548"/>
                  <a:gd name="T4" fmla="*/ 0 w 260"/>
                  <a:gd name="T5" fmla="*/ 393 h 548"/>
                  <a:gd name="T6" fmla="*/ 0 w 260"/>
                  <a:gd name="T7" fmla="*/ 0 h 548"/>
                  <a:gd name="T8" fmla="*/ 260 w 260"/>
                  <a:gd name="T9" fmla="*/ 143 h 5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48">
                    <a:moveTo>
                      <a:pt x="260" y="143"/>
                    </a:moveTo>
                    <a:lnTo>
                      <a:pt x="260" y="548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260" y="14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69"/>
              <p:cNvSpPr>
                <a:spLocks/>
              </p:cNvSpPr>
              <p:nvPr/>
            </p:nvSpPr>
            <p:spPr bwMode="auto">
              <a:xfrm>
                <a:off x="4116" y="9518"/>
                <a:ext cx="800" cy="938"/>
              </a:xfrm>
              <a:custGeom>
                <a:avLst/>
                <a:gdLst>
                  <a:gd name="T0" fmla="*/ 800 w 800"/>
                  <a:gd name="T1" fmla="*/ 529 h 938"/>
                  <a:gd name="T2" fmla="*/ 800 w 800"/>
                  <a:gd name="T3" fmla="*/ 938 h 938"/>
                  <a:gd name="T4" fmla="*/ 0 w 800"/>
                  <a:gd name="T5" fmla="*/ 402 h 938"/>
                  <a:gd name="T6" fmla="*/ 0 w 800"/>
                  <a:gd name="T7" fmla="*/ 0 h 938"/>
                  <a:gd name="T8" fmla="*/ 800 w 800"/>
                  <a:gd name="T9" fmla="*/ 529 h 9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938">
                    <a:moveTo>
                      <a:pt x="800" y="529"/>
                    </a:moveTo>
                    <a:lnTo>
                      <a:pt x="800" y="938"/>
                    </a:lnTo>
                    <a:lnTo>
                      <a:pt x="0" y="402"/>
                    </a:lnTo>
                    <a:lnTo>
                      <a:pt x="0" y="0"/>
                    </a:lnTo>
                    <a:lnTo>
                      <a:pt x="800" y="52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70"/>
              <p:cNvSpPr>
                <a:spLocks/>
              </p:cNvSpPr>
              <p:nvPr/>
            </p:nvSpPr>
            <p:spPr bwMode="auto">
              <a:xfrm>
                <a:off x="3280" y="8992"/>
                <a:ext cx="796" cy="899"/>
              </a:xfrm>
              <a:custGeom>
                <a:avLst/>
                <a:gdLst>
                  <a:gd name="T0" fmla="*/ 796 w 796"/>
                  <a:gd name="T1" fmla="*/ 519 h 899"/>
                  <a:gd name="T2" fmla="*/ 796 w 796"/>
                  <a:gd name="T3" fmla="*/ 899 h 899"/>
                  <a:gd name="T4" fmla="*/ 0 w 796"/>
                  <a:gd name="T5" fmla="*/ 380 h 899"/>
                  <a:gd name="T6" fmla="*/ 0 w 796"/>
                  <a:gd name="T7" fmla="*/ 0 h 899"/>
                  <a:gd name="T8" fmla="*/ 796 w 796"/>
                  <a:gd name="T9" fmla="*/ 519 h 8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99">
                    <a:moveTo>
                      <a:pt x="796" y="519"/>
                    </a:moveTo>
                    <a:lnTo>
                      <a:pt x="796" y="89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51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71"/>
              <p:cNvSpPr>
                <a:spLocks/>
              </p:cNvSpPr>
              <p:nvPr/>
            </p:nvSpPr>
            <p:spPr bwMode="auto">
              <a:xfrm>
                <a:off x="2443" y="8460"/>
                <a:ext cx="797" cy="883"/>
              </a:xfrm>
              <a:custGeom>
                <a:avLst/>
                <a:gdLst>
                  <a:gd name="T0" fmla="*/ 797 w 797"/>
                  <a:gd name="T1" fmla="*/ 506 h 883"/>
                  <a:gd name="T2" fmla="*/ 797 w 797"/>
                  <a:gd name="T3" fmla="*/ 883 h 883"/>
                  <a:gd name="T4" fmla="*/ 0 w 797"/>
                  <a:gd name="T5" fmla="*/ 373 h 883"/>
                  <a:gd name="T6" fmla="*/ 0 w 797"/>
                  <a:gd name="T7" fmla="*/ 0 h 883"/>
                  <a:gd name="T8" fmla="*/ 797 w 797"/>
                  <a:gd name="T9" fmla="*/ 506 h 8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883">
                    <a:moveTo>
                      <a:pt x="797" y="506"/>
                    </a:moveTo>
                    <a:lnTo>
                      <a:pt x="797" y="883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97" y="506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72"/>
              <p:cNvSpPr>
                <a:spLocks/>
              </p:cNvSpPr>
              <p:nvPr/>
            </p:nvSpPr>
            <p:spPr bwMode="auto">
              <a:xfrm>
                <a:off x="2010" y="8178"/>
                <a:ext cx="393" cy="626"/>
              </a:xfrm>
              <a:custGeom>
                <a:avLst/>
                <a:gdLst>
                  <a:gd name="T0" fmla="*/ 393 w 393"/>
                  <a:gd name="T1" fmla="*/ 253 h 626"/>
                  <a:gd name="T2" fmla="*/ 393 w 393"/>
                  <a:gd name="T3" fmla="*/ 626 h 626"/>
                  <a:gd name="T4" fmla="*/ 0 w 393"/>
                  <a:gd name="T5" fmla="*/ 357 h 626"/>
                  <a:gd name="T6" fmla="*/ 0 w 393"/>
                  <a:gd name="T7" fmla="*/ 0 h 626"/>
                  <a:gd name="T8" fmla="*/ 393 w 393"/>
                  <a:gd name="T9" fmla="*/ 253 h 6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626">
                    <a:moveTo>
                      <a:pt x="393" y="253"/>
                    </a:moveTo>
                    <a:lnTo>
                      <a:pt x="393" y="626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393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73"/>
              <p:cNvSpPr>
                <a:spLocks/>
              </p:cNvSpPr>
              <p:nvPr/>
            </p:nvSpPr>
            <p:spPr bwMode="auto">
              <a:xfrm>
                <a:off x="4969" y="3111"/>
                <a:ext cx="260" cy="484"/>
              </a:xfrm>
              <a:custGeom>
                <a:avLst/>
                <a:gdLst>
                  <a:gd name="T0" fmla="*/ 260 w 260"/>
                  <a:gd name="T1" fmla="*/ 59 h 484"/>
                  <a:gd name="T2" fmla="*/ 260 w 260"/>
                  <a:gd name="T3" fmla="*/ 484 h 484"/>
                  <a:gd name="T4" fmla="*/ 0 w 260"/>
                  <a:gd name="T5" fmla="*/ 396 h 484"/>
                  <a:gd name="T6" fmla="*/ 0 w 260"/>
                  <a:gd name="T7" fmla="*/ 0 h 484"/>
                  <a:gd name="T8" fmla="*/ 260 w 260"/>
                  <a:gd name="T9" fmla="*/ 59 h 4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484">
                    <a:moveTo>
                      <a:pt x="260" y="59"/>
                    </a:moveTo>
                    <a:lnTo>
                      <a:pt x="260" y="484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260" y="5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74"/>
              <p:cNvSpPr>
                <a:spLocks/>
              </p:cNvSpPr>
              <p:nvPr/>
            </p:nvSpPr>
            <p:spPr bwMode="auto">
              <a:xfrm>
                <a:off x="4116" y="2836"/>
                <a:ext cx="800" cy="655"/>
              </a:xfrm>
              <a:custGeom>
                <a:avLst/>
                <a:gdLst>
                  <a:gd name="T0" fmla="*/ 800 w 800"/>
                  <a:gd name="T1" fmla="*/ 253 h 655"/>
                  <a:gd name="T2" fmla="*/ 800 w 800"/>
                  <a:gd name="T3" fmla="*/ 655 h 655"/>
                  <a:gd name="T4" fmla="*/ 0 w 800"/>
                  <a:gd name="T5" fmla="*/ 395 h 655"/>
                  <a:gd name="T6" fmla="*/ 0 w 800"/>
                  <a:gd name="T7" fmla="*/ 0 h 655"/>
                  <a:gd name="T8" fmla="*/ 800 w 800"/>
                  <a:gd name="T9" fmla="*/ 253 h 6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655">
                    <a:moveTo>
                      <a:pt x="800" y="253"/>
                    </a:moveTo>
                    <a:lnTo>
                      <a:pt x="800" y="655"/>
                    </a:lnTo>
                    <a:lnTo>
                      <a:pt x="0" y="395"/>
                    </a:lnTo>
                    <a:lnTo>
                      <a:pt x="0" y="0"/>
                    </a:lnTo>
                    <a:lnTo>
                      <a:pt x="800" y="25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75"/>
              <p:cNvSpPr>
                <a:spLocks/>
              </p:cNvSpPr>
              <p:nvPr/>
            </p:nvSpPr>
            <p:spPr bwMode="auto">
              <a:xfrm>
                <a:off x="3280" y="2566"/>
                <a:ext cx="796" cy="640"/>
              </a:xfrm>
              <a:custGeom>
                <a:avLst/>
                <a:gdLst>
                  <a:gd name="T0" fmla="*/ 796 w 796"/>
                  <a:gd name="T1" fmla="*/ 253 h 640"/>
                  <a:gd name="T2" fmla="*/ 796 w 796"/>
                  <a:gd name="T3" fmla="*/ 640 h 640"/>
                  <a:gd name="T4" fmla="*/ 0 w 796"/>
                  <a:gd name="T5" fmla="*/ 380 h 640"/>
                  <a:gd name="T6" fmla="*/ 0 w 796"/>
                  <a:gd name="T7" fmla="*/ 0 h 640"/>
                  <a:gd name="T8" fmla="*/ 796 w 796"/>
                  <a:gd name="T9" fmla="*/ 253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640">
                    <a:moveTo>
                      <a:pt x="796" y="253"/>
                    </a:moveTo>
                    <a:lnTo>
                      <a:pt x="796" y="640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Freeform 76"/>
              <p:cNvSpPr>
                <a:spLocks/>
              </p:cNvSpPr>
              <p:nvPr/>
            </p:nvSpPr>
            <p:spPr bwMode="auto">
              <a:xfrm>
                <a:off x="2443" y="2297"/>
                <a:ext cx="797" cy="629"/>
              </a:xfrm>
              <a:custGeom>
                <a:avLst/>
                <a:gdLst>
                  <a:gd name="T0" fmla="*/ 797 w 797"/>
                  <a:gd name="T1" fmla="*/ 253 h 629"/>
                  <a:gd name="T2" fmla="*/ 793 w 797"/>
                  <a:gd name="T3" fmla="*/ 629 h 629"/>
                  <a:gd name="T4" fmla="*/ 0 w 797"/>
                  <a:gd name="T5" fmla="*/ 380 h 629"/>
                  <a:gd name="T6" fmla="*/ 0 w 797"/>
                  <a:gd name="T7" fmla="*/ 0 h 629"/>
                  <a:gd name="T8" fmla="*/ 797 w 797"/>
                  <a:gd name="T9" fmla="*/ 253 h 6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629">
                    <a:moveTo>
                      <a:pt x="797" y="253"/>
                    </a:moveTo>
                    <a:lnTo>
                      <a:pt x="793" y="62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77"/>
              <p:cNvSpPr>
                <a:spLocks/>
              </p:cNvSpPr>
              <p:nvPr/>
            </p:nvSpPr>
            <p:spPr bwMode="auto">
              <a:xfrm>
                <a:off x="2010" y="2170"/>
                <a:ext cx="393" cy="487"/>
              </a:xfrm>
              <a:custGeom>
                <a:avLst/>
                <a:gdLst>
                  <a:gd name="T0" fmla="*/ 393 w 393"/>
                  <a:gd name="T1" fmla="*/ 111 h 487"/>
                  <a:gd name="T2" fmla="*/ 393 w 393"/>
                  <a:gd name="T3" fmla="*/ 487 h 487"/>
                  <a:gd name="T4" fmla="*/ 0 w 393"/>
                  <a:gd name="T5" fmla="*/ 364 h 487"/>
                  <a:gd name="T6" fmla="*/ 0 w 393"/>
                  <a:gd name="T7" fmla="*/ 0 h 487"/>
                  <a:gd name="T8" fmla="*/ 393 w 393"/>
                  <a:gd name="T9" fmla="*/ 111 h 4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487">
                    <a:moveTo>
                      <a:pt x="393" y="111"/>
                    </a:moveTo>
                    <a:lnTo>
                      <a:pt x="393" y="487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393" y="111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78"/>
              <p:cNvSpPr>
                <a:spLocks/>
              </p:cNvSpPr>
              <p:nvPr/>
            </p:nvSpPr>
            <p:spPr bwMode="auto">
              <a:xfrm>
                <a:off x="4116" y="3783"/>
                <a:ext cx="800" cy="704"/>
              </a:xfrm>
              <a:custGeom>
                <a:avLst/>
                <a:gdLst>
                  <a:gd name="T0" fmla="*/ 800 w 800"/>
                  <a:gd name="T1" fmla="*/ 296 h 704"/>
                  <a:gd name="T2" fmla="*/ 800 w 800"/>
                  <a:gd name="T3" fmla="*/ 704 h 704"/>
                  <a:gd name="T4" fmla="*/ 0 w 800"/>
                  <a:gd name="T5" fmla="*/ 396 h 704"/>
                  <a:gd name="T6" fmla="*/ 0 w 800"/>
                  <a:gd name="T7" fmla="*/ 0 h 704"/>
                  <a:gd name="T8" fmla="*/ 800 w 800"/>
                  <a:gd name="T9" fmla="*/ 296 h 7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04">
                    <a:moveTo>
                      <a:pt x="800" y="296"/>
                    </a:moveTo>
                    <a:lnTo>
                      <a:pt x="800" y="704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29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79"/>
              <p:cNvSpPr>
                <a:spLocks/>
              </p:cNvSpPr>
              <p:nvPr/>
            </p:nvSpPr>
            <p:spPr bwMode="auto">
              <a:xfrm>
                <a:off x="3280" y="3488"/>
                <a:ext cx="796" cy="678"/>
              </a:xfrm>
              <a:custGeom>
                <a:avLst/>
                <a:gdLst>
                  <a:gd name="T0" fmla="*/ 796 w 796"/>
                  <a:gd name="T1" fmla="*/ 295 h 678"/>
                  <a:gd name="T2" fmla="*/ 796 w 796"/>
                  <a:gd name="T3" fmla="*/ 678 h 678"/>
                  <a:gd name="T4" fmla="*/ 0 w 796"/>
                  <a:gd name="T5" fmla="*/ 383 h 678"/>
                  <a:gd name="T6" fmla="*/ 0 w 796"/>
                  <a:gd name="T7" fmla="*/ 0 h 678"/>
                  <a:gd name="T8" fmla="*/ 796 w 796"/>
                  <a:gd name="T9" fmla="*/ 295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678">
                    <a:moveTo>
                      <a:pt x="796" y="295"/>
                    </a:moveTo>
                    <a:lnTo>
                      <a:pt x="796" y="678"/>
                    </a:lnTo>
                    <a:lnTo>
                      <a:pt x="0" y="383"/>
                    </a:lnTo>
                    <a:lnTo>
                      <a:pt x="0" y="0"/>
                    </a:lnTo>
                    <a:lnTo>
                      <a:pt x="796" y="295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80"/>
              <p:cNvSpPr>
                <a:spLocks/>
              </p:cNvSpPr>
              <p:nvPr/>
            </p:nvSpPr>
            <p:spPr bwMode="auto">
              <a:xfrm>
                <a:off x="2443" y="3180"/>
                <a:ext cx="797" cy="668"/>
              </a:xfrm>
              <a:custGeom>
                <a:avLst/>
                <a:gdLst>
                  <a:gd name="T0" fmla="*/ 797 w 797"/>
                  <a:gd name="T1" fmla="*/ 292 h 668"/>
                  <a:gd name="T2" fmla="*/ 797 w 797"/>
                  <a:gd name="T3" fmla="*/ 668 h 668"/>
                  <a:gd name="T4" fmla="*/ 0 w 797"/>
                  <a:gd name="T5" fmla="*/ 373 h 668"/>
                  <a:gd name="T6" fmla="*/ 0 w 797"/>
                  <a:gd name="T7" fmla="*/ 0 h 668"/>
                  <a:gd name="T8" fmla="*/ 797 w 797"/>
                  <a:gd name="T9" fmla="*/ 292 h 6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668">
                    <a:moveTo>
                      <a:pt x="797" y="292"/>
                    </a:moveTo>
                    <a:lnTo>
                      <a:pt x="797" y="668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97" y="292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81"/>
              <p:cNvSpPr>
                <a:spLocks/>
              </p:cNvSpPr>
              <p:nvPr/>
            </p:nvSpPr>
            <p:spPr bwMode="auto">
              <a:xfrm>
                <a:off x="2010" y="3034"/>
                <a:ext cx="393" cy="506"/>
              </a:xfrm>
              <a:custGeom>
                <a:avLst/>
                <a:gdLst>
                  <a:gd name="T0" fmla="*/ 393 w 393"/>
                  <a:gd name="T1" fmla="*/ 136 h 506"/>
                  <a:gd name="T2" fmla="*/ 393 w 393"/>
                  <a:gd name="T3" fmla="*/ 506 h 506"/>
                  <a:gd name="T4" fmla="*/ 0 w 393"/>
                  <a:gd name="T5" fmla="*/ 360 h 506"/>
                  <a:gd name="T6" fmla="*/ 0 w 393"/>
                  <a:gd name="T7" fmla="*/ 0 h 506"/>
                  <a:gd name="T8" fmla="*/ 393 w 393"/>
                  <a:gd name="T9" fmla="*/ 136 h 5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06">
                    <a:moveTo>
                      <a:pt x="393" y="136"/>
                    </a:moveTo>
                    <a:lnTo>
                      <a:pt x="393" y="506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393" y="13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Freeform 82"/>
              <p:cNvSpPr>
                <a:spLocks/>
              </p:cNvSpPr>
              <p:nvPr/>
            </p:nvSpPr>
            <p:spPr bwMode="auto">
              <a:xfrm>
                <a:off x="4969" y="5107"/>
                <a:ext cx="260" cy="516"/>
              </a:xfrm>
              <a:custGeom>
                <a:avLst/>
                <a:gdLst>
                  <a:gd name="T0" fmla="*/ 260 w 260"/>
                  <a:gd name="T1" fmla="*/ 98 h 516"/>
                  <a:gd name="T2" fmla="*/ 260 w 260"/>
                  <a:gd name="T3" fmla="*/ 516 h 516"/>
                  <a:gd name="T4" fmla="*/ 0 w 260"/>
                  <a:gd name="T5" fmla="*/ 403 h 516"/>
                  <a:gd name="T6" fmla="*/ 0 w 260"/>
                  <a:gd name="T7" fmla="*/ 0 h 516"/>
                  <a:gd name="T8" fmla="*/ 260 w 260"/>
                  <a:gd name="T9" fmla="*/ 98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16">
                    <a:moveTo>
                      <a:pt x="260" y="98"/>
                    </a:moveTo>
                    <a:lnTo>
                      <a:pt x="260" y="516"/>
                    </a:lnTo>
                    <a:lnTo>
                      <a:pt x="0" y="403"/>
                    </a:lnTo>
                    <a:lnTo>
                      <a:pt x="0" y="0"/>
                    </a:lnTo>
                    <a:lnTo>
                      <a:pt x="260" y="9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83"/>
              <p:cNvSpPr>
                <a:spLocks/>
              </p:cNvSpPr>
              <p:nvPr/>
            </p:nvSpPr>
            <p:spPr bwMode="auto">
              <a:xfrm>
                <a:off x="4116" y="4744"/>
                <a:ext cx="800" cy="737"/>
              </a:xfrm>
              <a:custGeom>
                <a:avLst/>
                <a:gdLst>
                  <a:gd name="T0" fmla="*/ 800 w 800"/>
                  <a:gd name="T1" fmla="*/ 328 h 737"/>
                  <a:gd name="T2" fmla="*/ 800 w 800"/>
                  <a:gd name="T3" fmla="*/ 737 h 737"/>
                  <a:gd name="T4" fmla="*/ 0 w 800"/>
                  <a:gd name="T5" fmla="*/ 396 h 737"/>
                  <a:gd name="T6" fmla="*/ 0 w 800"/>
                  <a:gd name="T7" fmla="*/ 0 h 737"/>
                  <a:gd name="T8" fmla="*/ 800 w 800"/>
                  <a:gd name="T9" fmla="*/ 328 h 7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37">
                    <a:moveTo>
                      <a:pt x="800" y="328"/>
                    </a:moveTo>
                    <a:lnTo>
                      <a:pt x="800" y="737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328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84"/>
              <p:cNvSpPr>
                <a:spLocks/>
              </p:cNvSpPr>
              <p:nvPr/>
            </p:nvSpPr>
            <p:spPr bwMode="auto">
              <a:xfrm>
                <a:off x="3280" y="4393"/>
                <a:ext cx="796" cy="724"/>
              </a:xfrm>
              <a:custGeom>
                <a:avLst/>
                <a:gdLst>
                  <a:gd name="T0" fmla="*/ 796 w 796"/>
                  <a:gd name="T1" fmla="*/ 344 h 724"/>
                  <a:gd name="T2" fmla="*/ 796 w 796"/>
                  <a:gd name="T3" fmla="*/ 724 h 724"/>
                  <a:gd name="T4" fmla="*/ 0 w 796"/>
                  <a:gd name="T5" fmla="*/ 380 h 724"/>
                  <a:gd name="T6" fmla="*/ 0 w 796"/>
                  <a:gd name="T7" fmla="*/ 0 h 724"/>
                  <a:gd name="T8" fmla="*/ 796 w 796"/>
                  <a:gd name="T9" fmla="*/ 344 h 7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24">
                    <a:moveTo>
                      <a:pt x="796" y="344"/>
                    </a:moveTo>
                    <a:lnTo>
                      <a:pt x="796" y="724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34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85"/>
              <p:cNvSpPr>
                <a:spLocks/>
              </p:cNvSpPr>
              <p:nvPr/>
            </p:nvSpPr>
            <p:spPr bwMode="auto">
              <a:xfrm>
                <a:off x="2443" y="4056"/>
                <a:ext cx="797" cy="711"/>
              </a:xfrm>
              <a:custGeom>
                <a:avLst/>
                <a:gdLst>
                  <a:gd name="T0" fmla="*/ 797 w 797"/>
                  <a:gd name="T1" fmla="*/ 337 h 711"/>
                  <a:gd name="T2" fmla="*/ 797 w 797"/>
                  <a:gd name="T3" fmla="*/ 711 h 711"/>
                  <a:gd name="T4" fmla="*/ 0 w 797"/>
                  <a:gd name="T5" fmla="*/ 380 h 711"/>
                  <a:gd name="T6" fmla="*/ 0 w 797"/>
                  <a:gd name="T7" fmla="*/ 0 h 711"/>
                  <a:gd name="T8" fmla="*/ 797 w 797"/>
                  <a:gd name="T9" fmla="*/ 337 h 7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11">
                    <a:moveTo>
                      <a:pt x="797" y="337"/>
                    </a:moveTo>
                    <a:lnTo>
                      <a:pt x="797" y="711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337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86"/>
              <p:cNvSpPr>
                <a:spLocks/>
              </p:cNvSpPr>
              <p:nvPr/>
            </p:nvSpPr>
            <p:spPr bwMode="auto">
              <a:xfrm>
                <a:off x="2010" y="3887"/>
                <a:ext cx="393" cy="529"/>
              </a:xfrm>
              <a:custGeom>
                <a:avLst/>
                <a:gdLst>
                  <a:gd name="T0" fmla="*/ 393 w 393"/>
                  <a:gd name="T1" fmla="*/ 153 h 529"/>
                  <a:gd name="T2" fmla="*/ 393 w 393"/>
                  <a:gd name="T3" fmla="*/ 529 h 529"/>
                  <a:gd name="T4" fmla="*/ 0 w 393"/>
                  <a:gd name="T5" fmla="*/ 360 h 529"/>
                  <a:gd name="T6" fmla="*/ 0 w 393"/>
                  <a:gd name="T7" fmla="*/ 0 h 529"/>
                  <a:gd name="T8" fmla="*/ 393 w 393"/>
                  <a:gd name="T9" fmla="*/ 153 h 5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29">
                    <a:moveTo>
                      <a:pt x="393" y="153"/>
                    </a:moveTo>
                    <a:lnTo>
                      <a:pt x="393" y="529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393" y="1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4969" y="6081"/>
                <a:ext cx="250" cy="532"/>
              </a:xfrm>
              <a:custGeom>
                <a:avLst/>
                <a:gdLst>
                  <a:gd name="T0" fmla="*/ 250 w 250"/>
                  <a:gd name="T1" fmla="*/ 127 h 532"/>
                  <a:gd name="T2" fmla="*/ 250 w 250"/>
                  <a:gd name="T3" fmla="*/ 532 h 532"/>
                  <a:gd name="T4" fmla="*/ 0 w 250"/>
                  <a:gd name="T5" fmla="*/ 419 h 532"/>
                  <a:gd name="T6" fmla="*/ 0 w 250"/>
                  <a:gd name="T7" fmla="*/ 0 h 532"/>
                  <a:gd name="T8" fmla="*/ 250 w 250"/>
                  <a:gd name="T9" fmla="*/ 127 h 5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0" h="532">
                    <a:moveTo>
                      <a:pt x="250" y="127"/>
                    </a:moveTo>
                    <a:lnTo>
                      <a:pt x="250" y="532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250" y="12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88"/>
              <p:cNvSpPr>
                <a:spLocks/>
              </p:cNvSpPr>
              <p:nvPr/>
            </p:nvSpPr>
            <p:spPr bwMode="auto">
              <a:xfrm>
                <a:off x="4116" y="5701"/>
                <a:ext cx="800" cy="766"/>
              </a:xfrm>
              <a:custGeom>
                <a:avLst/>
                <a:gdLst>
                  <a:gd name="T0" fmla="*/ 800 w 800"/>
                  <a:gd name="T1" fmla="*/ 361 h 766"/>
                  <a:gd name="T2" fmla="*/ 800 w 800"/>
                  <a:gd name="T3" fmla="*/ 766 h 766"/>
                  <a:gd name="T4" fmla="*/ 0 w 800"/>
                  <a:gd name="T5" fmla="*/ 393 h 766"/>
                  <a:gd name="T6" fmla="*/ 0 w 800"/>
                  <a:gd name="T7" fmla="*/ 0 h 766"/>
                  <a:gd name="T8" fmla="*/ 800 w 800"/>
                  <a:gd name="T9" fmla="*/ 361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66">
                    <a:moveTo>
                      <a:pt x="800" y="361"/>
                    </a:moveTo>
                    <a:lnTo>
                      <a:pt x="800" y="766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800" y="36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89"/>
              <p:cNvSpPr>
                <a:spLocks/>
              </p:cNvSpPr>
              <p:nvPr/>
            </p:nvSpPr>
            <p:spPr bwMode="auto">
              <a:xfrm>
                <a:off x="3280" y="5322"/>
                <a:ext cx="796" cy="749"/>
              </a:xfrm>
              <a:custGeom>
                <a:avLst/>
                <a:gdLst>
                  <a:gd name="T0" fmla="*/ 796 w 796"/>
                  <a:gd name="T1" fmla="*/ 370 h 749"/>
                  <a:gd name="T2" fmla="*/ 796 w 796"/>
                  <a:gd name="T3" fmla="*/ 749 h 749"/>
                  <a:gd name="T4" fmla="*/ 0 w 796"/>
                  <a:gd name="T5" fmla="*/ 379 h 749"/>
                  <a:gd name="T6" fmla="*/ 0 w 796"/>
                  <a:gd name="T7" fmla="*/ 0 h 749"/>
                  <a:gd name="T8" fmla="*/ 796 w 796"/>
                  <a:gd name="T9" fmla="*/ 370 h 7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49">
                    <a:moveTo>
                      <a:pt x="796" y="370"/>
                    </a:moveTo>
                    <a:lnTo>
                      <a:pt x="796" y="749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6" y="37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90"/>
              <p:cNvSpPr>
                <a:spLocks/>
              </p:cNvSpPr>
              <p:nvPr/>
            </p:nvSpPr>
            <p:spPr bwMode="auto">
              <a:xfrm>
                <a:off x="2443" y="4929"/>
                <a:ext cx="797" cy="753"/>
              </a:xfrm>
              <a:custGeom>
                <a:avLst/>
                <a:gdLst>
                  <a:gd name="T0" fmla="*/ 797 w 797"/>
                  <a:gd name="T1" fmla="*/ 373 h 753"/>
                  <a:gd name="T2" fmla="*/ 797 w 797"/>
                  <a:gd name="T3" fmla="*/ 753 h 753"/>
                  <a:gd name="T4" fmla="*/ 0 w 797"/>
                  <a:gd name="T5" fmla="*/ 380 h 753"/>
                  <a:gd name="T6" fmla="*/ 0 w 797"/>
                  <a:gd name="T7" fmla="*/ 0 h 753"/>
                  <a:gd name="T8" fmla="*/ 797 w 797"/>
                  <a:gd name="T9" fmla="*/ 373 h 7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53">
                    <a:moveTo>
                      <a:pt x="797" y="373"/>
                    </a:moveTo>
                    <a:lnTo>
                      <a:pt x="797" y="753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37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91"/>
              <p:cNvSpPr>
                <a:spLocks/>
              </p:cNvSpPr>
              <p:nvPr/>
            </p:nvSpPr>
            <p:spPr bwMode="auto">
              <a:xfrm>
                <a:off x="2010" y="4744"/>
                <a:ext cx="393" cy="545"/>
              </a:xfrm>
              <a:custGeom>
                <a:avLst/>
                <a:gdLst>
                  <a:gd name="T0" fmla="*/ 393 w 393"/>
                  <a:gd name="T1" fmla="*/ 169 h 545"/>
                  <a:gd name="T2" fmla="*/ 393 w 393"/>
                  <a:gd name="T3" fmla="*/ 545 h 545"/>
                  <a:gd name="T4" fmla="*/ 0 w 393"/>
                  <a:gd name="T5" fmla="*/ 347 h 545"/>
                  <a:gd name="T6" fmla="*/ 0 w 393"/>
                  <a:gd name="T7" fmla="*/ 0 h 545"/>
                  <a:gd name="T8" fmla="*/ 393 w 393"/>
                  <a:gd name="T9" fmla="*/ 169 h 5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45">
                    <a:moveTo>
                      <a:pt x="393" y="169"/>
                    </a:moveTo>
                    <a:lnTo>
                      <a:pt x="393" y="545"/>
                    </a:lnTo>
                    <a:lnTo>
                      <a:pt x="0" y="347"/>
                    </a:lnTo>
                    <a:lnTo>
                      <a:pt x="0" y="0"/>
                    </a:lnTo>
                    <a:lnTo>
                      <a:pt x="393" y="16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92"/>
              <p:cNvSpPr>
                <a:spLocks/>
              </p:cNvSpPr>
              <p:nvPr/>
            </p:nvSpPr>
            <p:spPr bwMode="auto">
              <a:xfrm>
                <a:off x="4969" y="7087"/>
                <a:ext cx="260" cy="539"/>
              </a:xfrm>
              <a:custGeom>
                <a:avLst/>
                <a:gdLst>
                  <a:gd name="T0" fmla="*/ 260 w 260"/>
                  <a:gd name="T1" fmla="*/ 140 h 539"/>
                  <a:gd name="T2" fmla="*/ 260 w 260"/>
                  <a:gd name="T3" fmla="*/ 539 h 539"/>
                  <a:gd name="T4" fmla="*/ 0 w 260"/>
                  <a:gd name="T5" fmla="*/ 399 h 539"/>
                  <a:gd name="T6" fmla="*/ 0 w 260"/>
                  <a:gd name="T7" fmla="*/ 0 h 539"/>
                  <a:gd name="T8" fmla="*/ 260 w 260"/>
                  <a:gd name="T9" fmla="*/ 140 h 5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39">
                    <a:moveTo>
                      <a:pt x="260" y="140"/>
                    </a:moveTo>
                    <a:lnTo>
                      <a:pt x="260" y="53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260" y="14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93"/>
              <p:cNvSpPr>
                <a:spLocks/>
              </p:cNvSpPr>
              <p:nvPr/>
            </p:nvSpPr>
            <p:spPr bwMode="auto">
              <a:xfrm>
                <a:off x="4116" y="6652"/>
                <a:ext cx="800" cy="795"/>
              </a:xfrm>
              <a:custGeom>
                <a:avLst/>
                <a:gdLst>
                  <a:gd name="T0" fmla="*/ 800 w 800"/>
                  <a:gd name="T1" fmla="*/ 393 h 795"/>
                  <a:gd name="T2" fmla="*/ 800 w 800"/>
                  <a:gd name="T3" fmla="*/ 795 h 795"/>
                  <a:gd name="T4" fmla="*/ 0 w 800"/>
                  <a:gd name="T5" fmla="*/ 403 h 795"/>
                  <a:gd name="T6" fmla="*/ 0 w 800"/>
                  <a:gd name="T7" fmla="*/ 0 h 795"/>
                  <a:gd name="T8" fmla="*/ 800 w 800"/>
                  <a:gd name="T9" fmla="*/ 393 h 7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95">
                    <a:moveTo>
                      <a:pt x="800" y="393"/>
                    </a:moveTo>
                    <a:lnTo>
                      <a:pt x="800" y="795"/>
                    </a:lnTo>
                    <a:lnTo>
                      <a:pt x="0" y="403"/>
                    </a:lnTo>
                    <a:lnTo>
                      <a:pt x="0" y="0"/>
                    </a:lnTo>
                    <a:lnTo>
                      <a:pt x="800" y="39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94"/>
              <p:cNvSpPr>
                <a:spLocks/>
              </p:cNvSpPr>
              <p:nvPr/>
            </p:nvSpPr>
            <p:spPr bwMode="auto">
              <a:xfrm>
                <a:off x="3280" y="6237"/>
                <a:ext cx="796" cy="788"/>
              </a:xfrm>
              <a:custGeom>
                <a:avLst/>
                <a:gdLst>
                  <a:gd name="T0" fmla="*/ 796 w 796"/>
                  <a:gd name="T1" fmla="*/ 409 h 788"/>
                  <a:gd name="T2" fmla="*/ 796 w 796"/>
                  <a:gd name="T3" fmla="*/ 788 h 788"/>
                  <a:gd name="T4" fmla="*/ 0 w 796"/>
                  <a:gd name="T5" fmla="*/ 379 h 788"/>
                  <a:gd name="T6" fmla="*/ 0 w 796"/>
                  <a:gd name="T7" fmla="*/ 0 h 788"/>
                  <a:gd name="T8" fmla="*/ 796 w 796"/>
                  <a:gd name="T9" fmla="*/ 409 h 7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88">
                    <a:moveTo>
                      <a:pt x="796" y="409"/>
                    </a:moveTo>
                    <a:lnTo>
                      <a:pt x="796" y="788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6" y="4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95"/>
              <p:cNvSpPr>
                <a:spLocks/>
              </p:cNvSpPr>
              <p:nvPr/>
            </p:nvSpPr>
            <p:spPr bwMode="auto">
              <a:xfrm>
                <a:off x="2443" y="5812"/>
                <a:ext cx="797" cy="782"/>
              </a:xfrm>
              <a:custGeom>
                <a:avLst/>
                <a:gdLst>
                  <a:gd name="T0" fmla="*/ 797 w 797"/>
                  <a:gd name="T1" fmla="*/ 402 h 782"/>
                  <a:gd name="T2" fmla="*/ 797 w 797"/>
                  <a:gd name="T3" fmla="*/ 782 h 782"/>
                  <a:gd name="T4" fmla="*/ 0 w 797"/>
                  <a:gd name="T5" fmla="*/ 379 h 782"/>
                  <a:gd name="T6" fmla="*/ 0 w 797"/>
                  <a:gd name="T7" fmla="*/ 0 h 782"/>
                  <a:gd name="T8" fmla="*/ 797 w 797"/>
                  <a:gd name="T9" fmla="*/ 402 h 7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82">
                    <a:moveTo>
                      <a:pt x="797" y="402"/>
                    </a:moveTo>
                    <a:lnTo>
                      <a:pt x="797" y="782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7" y="40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96"/>
              <p:cNvSpPr>
                <a:spLocks/>
              </p:cNvSpPr>
              <p:nvPr/>
            </p:nvSpPr>
            <p:spPr bwMode="auto">
              <a:xfrm>
                <a:off x="2010" y="5604"/>
                <a:ext cx="393" cy="561"/>
              </a:xfrm>
              <a:custGeom>
                <a:avLst/>
                <a:gdLst>
                  <a:gd name="T0" fmla="*/ 393 w 393"/>
                  <a:gd name="T1" fmla="*/ 188 h 561"/>
                  <a:gd name="T2" fmla="*/ 393 w 393"/>
                  <a:gd name="T3" fmla="*/ 561 h 561"/>
                  <a:gd name="T4" fmla="*/ 0 w 393"/>
                  <a:gd name="T5" fmla="*/ 357 h 561"/>
                  <a:gd name="T6" fmla="*/ 0 w 393"/>
                  <a:gd name="T7" fmla="*/ 0 h 561"/>
                  <a:gd name="T8" fmla="*/ 393 w 393"/>
                  <a:gd name="T9" fmla="*/ 188 h 5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61">
                    <a:moveTo>
                      <a:pt x="393" y="188"/>
                    </a:moveTo>
                    <a:lnTo>
                      <a:pt x="393" y="561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393" y="188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97"/>
              <p:cNvSpPr>
                <a:spLocks/>
              </p:cNvSpPr>
              <p:nvPr/>
            </p:nvSpPr>
            <p:spPr bwMode="auto">
              <a:xfrm>
                <a:off x="4959" y="8103"/>
                <a:ext cx="260" cy="516"/>
              </a:xfrm>
              <a:custGeom>
                <a:avLst/>
                <a:gdLst>
                  <a:gd name="T0" fmla="*/ 260 w 260"/>
                  <a:gd name="T1" fmla="*/ 110 h 516"/>
                  <a:gd name="T2" fmla="*/ 260 w 260"/>
                  <a:gd name="T3" fmla="*/ 516 h 516"/>
                  <a:gd name="T4" fmla="*/ 0 w 260"/>
                  <a:gd name="T5" fmla="*/ 357 h 516"/>
                  <a:gd name="T6" fmla="*/ 0 w 260"/>
                  <a:gd name="T7" fmla="*/ 0 h 516"/>
                  <a:gd name="T8" fmla="*/ 260 w 260"/>
                  <a:gd name="T9" fmla="*/ 110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16">
                    <a:moveTo>
                      <a:pt x="260" y="110"/>
                    </a:moveTo>
                    <a:lnTo>
                      <a:pt x="260" y="516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260" y="11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98"/>
              <p:cNvSpPr>
                <a:spLocks/>
              </p:cNvSpPr>
              <p:nvPr/>
            </p:nvSpPr>
            <p:spPr bwMode="auto">
              <a:xfrm>
                <a:off x="4116" y="7610"/>
                <a:ext cx="800" cy="850"/>
              </a:xfrm>
              <a:custGeom>
                <a:avLst/>
                <a:gdLst>
                  <a:gd name="T0" fmla="*/ 800 w 800"/>
                  <a:gd name="T1" fmla="*/ 441 h 850"/>
                  <a:gd name="T2" fmla="*/ 800 w 800"/>
                  <a:gd name="T3" fmla="*/ 850 h 850"/>
                  <a:gd name="T4" fmla="*/ 0 w 800"/>
                  <a:gd name="T5" fmla="*/ 396 h 850"/>
                  <a:gd name="T6" fmla="*/ 0 w 800"/>
                  <a:gd name="T7" fmla="*/ 0 h 850"/>
                  <a:gd name="T8" fmla="*/ 800 w 800"/>
                  <a:gd name="T9" fmla="*/ 441 h 8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850">
                    <a:moveTo>
                      <a:pt x="800" y="441"/>
                    </a:moveTo>
                    <a:lnTo>
                      <a:pt x="800" y="850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44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99"/>
              <p:cNvSpPr>
                <a:spLocks/>
              </p:cNvSpPr>
              <p:nvPr/>
            </p:nvSpPr>
            <p:spPr bwMode="auto">
              <a:xfrm>
                <a:off x="3280" y="7152"/>
                <a:ext cx="796" cy="828"/>
              </a:xfrm>
              <a:custGeom>
                <a:avLst/>
                <a:gdLst>
                  <a:gd name="T0" fmla="*/ 796 w 796"/>
                  <a:gd name="T1" fmla="*/ 441 h 828"/>
                  <a:gd name="T2" fmla="*/ 796 w 796"/>
                  <a:gd name="T3" fmla="*/ 828 h 828"/>
                  <a:gd name="T4" fmla="*/ 0 w 796"/>
                  <a:gd name="T5" fmla="*/ 376 h 828"/>
                  <a:gd name="T6" fmla="*/ 0 w 796"/>
                  <a:gd name="T7" fmla="*/ 0 h 828"/>
                  <a:gd name="T8" fmla="*/ 796 w 796"/>
                  <a:gd name="T9" fmla="*/ 441 h 8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28">
                    <a:moveTo>
                      <a:pt x="796" y="441"/>
                    </a:moveTo>
                    <a:lnTo>
                      <a:pt x="796" y="828"/>
                    </a:lnTo>
                    <a:lnTo>
                      <a:pt x="0" y="376"/>
                    </a:lnTo>
                    <a:lnTo>
                      <a:pt x="0" y="0"/>
                    </a:lnTo>
                    <a:lnTo>
                      <a:pt x="796" y="44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100"/>
              <p:cNvSpPr>
                <a:spLocks/>
              </p:cNvSpPr>
              <p:nvPr/>
            </p:nvSpPr>
            <p:spPr bwMode="auto">
              <a:xfrm>
                <a:off x="2433" y="6678"/>
                <a:ext cx="807" cy="831"/>
              </a:xfrm>
              <a:custGeom>
                <a:avLst/>
                <a:gdLst>
                  <a:gd name="T0" fmla="*/ 807 w 807"/>
                  <a:gd name="T1" fmla="*/ 458 h 831"/>
                  <a:gd name="T2" fmla="*/ 807 w 807"/>
                  <a:gd name="T3" fmla="*/ 831 h 831"/>
                  <a:gd name="T4" fmla="*/ 0 w 807"/>
                  <a:gd name="T5" fmla="*/ 380 h 831"/>
                  <a:gd name="T6" fmla="*/ 0 w 807"/>
                  <a:gd name="T7" fmla="*/ 0 h 831"/>
                  <a:gd name="T8" fmla="*/ 807 w 807"/>
                  <a:gd name="T9" fmla="*/ 458 h 8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7" h="831">
                    <a:moveTo>
                      <a:pt x="807" y="458"/>
                    </a:moveTo>
                    <a:lnTo>
                      <a:pt x="807" y="831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807" y="45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101"/>
              <p:cNvSpPr>
                <a:spLocks/>
              </p:cNvSpPr>
              <p:nvPr/>
            </p:nvSpPr>
            <p:spPr bwMode="auto">
              <a:xfrm>
                <a:off x="2010" y="6464"/>
                <a:ext cx="393" cy="574"/>
              </a:xfrm>
              <a:custGeom>
                <a:avLst/>
                <a:gdLst>
                  <a:gd name="T0" fmla="*/ 393 w 393"/>
                  <a:gd name="T1" fmla="*/ 198 h 574"/>
                  <a:gd name="T2" fmla="*/ 393 w 393"/>
                  <a:gd name="T3" fmla="*/ 574 h 574"/>
                  <a:gd name="T4" fmla="*/ 0 w 393"/>
                  <a:gd name="T5" fmla="*/ 347 h 574"/>
                  <a:gd name="T6" fmla="*/ 0 w 393"/>
                  <a:gd name="T7" fmla="*/ 0 h 574"/>
                  <a:gd name="T8" fmla="*/ 393 w 393"/>
                  <a:gd name="T9" fmla="*/ 198 h 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74">
                    <a:moveTo>
                      <a:pt x="393" y="198"/>
                    </a:moveTo>
                    <a:lnTo>
                      <a:pt x="393" y="574"/>
                    </a:lnTo>
                    <a:lnTo>
                      <a:pt x="0" y="347"/>
                    </a:lnTo>
                    <a:lnTo>
                      <a:pt x="0" y="0"/>
                    </a:lnTo>
                    <a:lnTo>
                      <a:pt x="393" y="19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102"/>
              <p:cNvSpPr>
                <a:spLocks/>
              </p:cNvSpPr>
              <p:nvPr/>
            </p:nvSpPr>
            <p:spPr bwMode="auto">
              <a:xfrm>
                <a:off x="4969" y="9067"/>
                <a:ext cx="250" cy="590"/>
              </a:xfrm>
              <a:custGeom>
                <a:avLst/>
                <a:gdLst>
                  <a:gd name="T0" fmla="*/ 250 w 250"/>
                  <a:gd name="T1" fmla="*/ 159 h 590"/>
                  <a:gd name="T2" fmla="*/ 250 w 250"/>
                  <a:gd name="T3" fmla="*/ 590 h 590"/>
                  <a:gd name="T4" fmla="*/ 0 w 250"/>
                  <a:gd name="T5" fmla="*/ 415 h 590"/>
                  <a:gd name="T6" fmla="*/ 0 w 250"/>
                  <a:gd name="T7" fmla="*/ 0 h 590"/>
                  <a:gd name="T8" fmla="*/ 250 w 250"/>
                  <a:gd name="T9" fmla="*/ 159 h 5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0" h="590">
                    <a:moveTo>
                      <a:pt x="250" y="159"/>
                    </a:moveTo>
                    <a:lnTo>
                      <a:pt x="250" y="590"/>
                    </a:lnTo>
                    <a:lnTo>
                      <a:pt x="0" y="415"/>
                    </a:lnTo>
                    <a:lnTo>
                      <a:pt x="0" y="0"/>
                    </a:lnTo>
                    <a:lnTo>
                      <a:pt x="250" y="15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103"/>
              <p:cNvSpPr>
                <a:spLocks/>
              </p:cNvSpPr>
              <p:nvPr/>
            </p:nvSpPr>
            <p:spPr bwMode="auto">
              <a:xfrm>
                <a:off x="4116" y="8567"/>
                <a:ext cx="800" cy="883"/>
              </a:xfrm>
              <a:custGeom>
                <a:avLst/>
                <a:gdLst>
                  <a:gd name="T0" fmla="*/ 800 w 800"/>
                  <a:gd name="T1" fmla="*/ 474 h 883"/>
                  <a:gd name="T2" fmla="*/ 800 w 800"/>
                  <a:gd name="T3" fmla="*/ 883 h 883"/>
                  <a:gd name="T4" fmla="*/ 0 w 800"/>
                  <a:gd name="T5" fmla="*/ 396 h 883"/>
                  <a:gd name="T6" fmla="*/ 0 w 800"/>
                  <a:gd name="T7" fmla="*/ 0 h 883"/>
                  <a:gd name="T8" fmla="*/ 800 w 800"/>
                  <a:gd name="T9" fmla="*/ 474 h 8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883">
                    <a:moveTo>
                      <a:pt x="800" y="474"/>
                    </a:moveTo>
                    <a:lnTo>
                      <a:pt x="800" y="883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47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104"/>
              <p:cNvSpPr>
                <a:spLocks/>
              </p:cNvSpPr>
              <p:nvPr/>
            </p:nvSpPr>
            <p:spPr bwMode="auto">
              <a:xfrm>
                <a:off x="3280" y="8074"/>
                <a:ext cx="796" cy="866"/>
              </a:xfrm>
              <a:custGeom>
                <a:avLst/>
                <a:gdLst>
                  <a:gd name="T0" fmla="*/ 796 w 796"/>
                  <a:gd name="T1" fmla="*/ 483 h 866"/>
                  <a:gd name="T2" fmla="*/ 796 w 796"/>
                  <a:gd name="T3" fmla="*/ 866 h 866"/>
                  <a:gd name="T4" fmla="*/ 0 w 796"/>
                  <a:gd name="T5" fmla="*/ 383 h 866"/>
                  <a:gd name="T6" fmla="*/ 0 w 796"/>
                  <a:gd name="T7" fmla="*/ 0 h 866"/>
                  <a:gd name="T8" fmla="*/ 796 w 796"/>
                  <a:gd name="T9" fmla="*/ 483 h 8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66">
                    <a:moveTo>
                      <a:pt x="796" y="483"/>
                    </a:moveTo>
                    <a:lnTo>
                      <a:pt x="796" y="866"/>
                    </a:lnTo>
                    <a:lnTo>
                      <a:pt x="0" y="383"/>
                    </a:lnTo>
                    <a:lnTo>
                      <a:pt x="0" y="0"/>
                    </a:lnTo>
                    <a:lnTo>
                      <a:pt x="796" y="48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105"/>
              <p:cNvSpPr>
                <a:spLocks/>
              </p:cNvSpPr>
              <p:nvPr/>
            </p:nvSpPr>
            <p:spPr bwMode="auto">
              <a:xfrm>
                <a:off x="2443" y="7584"/>
                <a:ext cx="797" cy="843"/>
              </a:xfrm>
              <a:custGeom>
                <a:avLst/>
                <a:gdLst>
                  <a:gd name="T0" fmla="*/ 797 w 797"/>
                  <a:gd name="T1" fmla="*/ 467 h 843"/>
                  <a:gd name="T2" fmla="*/ 797 w 797"/>
                  <a:gd name="T3" fmla="*/ 843 h 843"/>
                  <a:gd name="T4" fmla="*/ 0 w 797"/>
                  <a:gd name="T5" fmla="*/ 379 h 843"/>
                  <a:gd name="T6" fmla="*/ 0 w 797"/>
                  <a:gd name="T7" fmla="*/ 0 h 843"/>
                  <a:gd name="T8" fmla="*/ 797 w 797"/>
                  <a:gd name="T9" fmla="*/ 467 h 8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843">
                    <a:moveTo>
                      <a:pt x="797" y="467"/>
                    </a:moveTo>
                    <a:lnTo>
                      <a:pt x="797" y="843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7" y="467"/>
                    </a:lnTo>
                    <a:close/>
                  </a:path>
                </a:pathLst>
              </a:custGeom>
              <a:solidFill>
                <a:srgbClr val="2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106"/>
              <p:cNvSpPr>
                <a:spLocks/>
              </p:cNvSpPr>
              <p:nvPr/>
            </p:nvSpPr>
            <p:spPr bwMode="auto">
              <a:xfrm>
                <a:off x="2010" y="7343"/>
                <a:ext cx="393" cy="594"/>
              </a:xfrm>
              <a:custGeom>
                <a:avLst/>
                <a:gdLst>
                  <a:gd name="T0" fmla="*/ 393 w 393"/>
                  <a:gd name="T1" fmla="*/ 218 h 594"/>
                  <a:gd name="T2" fmla="*/ 393 w 393"/>
                  <a:gd name="T3" fmla="*/ 594 h 594"/>
                  <a:gd name="T4" fmla="*/ 0 w 393"/>
                  <a:gd name="T5" fmla="*/ 332 h 594"/>
                  <a:gd name="T6" fmla="*/ 0 w 393"/>
                  <a:gd name="T7" fmla="*/ 0 h 594"/>
                  <a:gd name="T8" fmla="*/ 393 w 393"/>
                  <a:gd name="T9" fmla="*/ 218 h 5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94">
                    <a:moveTo>
                      <a:pt x="393" y="218"/>
                    </a:moveTo>
                    <a:lnTo>
                      <a:pt x="393" y="594"/>
                    </a:lnTo>
                    <a:lnTo>
                      <a:pt x="0" y="332"/>
                    </a:lnTo>
                    <a:lnTo>
                      <a:pt x="0" y="0"/>
                    </a:lnTo>
                    <a:lnTo>
                      <a:pt x="393" y="21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107"/>
              <p:cNvSpPr>
                <a:spLocks/>
              </p:cNvSpPr>
              <p:nvPr/>
            </p:nvSpPr>
            <p:spPr bwMode="auto">
              <a:xfrm>
                <a:off x="2010" y="7765"/>
                <a:ext cx="656" cy="744"/>
              </a:xfrm>
              <a:custGeom>
                <a:avLst/>
                <a:gdLst>
                  <a:gd name="T0" fmla="*/ 656 w 656"/>
                  <a:gd name="T1" fmla="*/ 406 h 744"/>
                  <a:gd name="T2" fmla="*/ 656 w 656"/>
                  <a:gd name="T3" fmla="*/ 744 h 744"/>
                  <a:gd name="T4" fmla="*/ 0 w 656"/>
                  <a:gd name="T5" fmla="*/ 364 h 744"/>
                  <a:gd name="T6" fmla="*/ 0 w 656"/>
                  <a:gd name="T7" fmla="*/ 0 h 744"/>
                  <a:gd name="T8" fmla="*/ 656 w 656"/>
                  <a:gd name="T9" fmla="*/ 406 h 7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744">
                    <a:moveTo>
                      <a:pt x="656" y="406"/>
                    </a:moveTo>
                    <a:lnTo>
                      <a:pt x="656" y="744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656" y="40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108"/>
              <p:cNvSpPr>
                <a:spLocks/>
              </p:cNvSpPr>
              <p:nvPr/>
            </p:nvSpPr>
            <p:spPr bwMode="auto">
              <a:xfrm>
                <a:off x="4323" y="9161"/>
                <a:ext cx="896" cy="957"/>
              </a:xfrm>
              <a:custGeom>
                <a:avLst/>
                <a:gdLst>
                  <a:gd name="T0" fmla="*/ 896 w 896"/>
                  <a:gd name="T1" fmla="*/ 568 h 957"/>
                  <a:gd name="T2" fmla="*/ 896 w 896"/>
                  <a:gd name="T3" fmla="*/ 957 h 957"/>
                  <a:gd name="T4" fmla="*/ 0 w 896"/>
                  <a:gd name="T5" fmla="*/ 406 h 957"/>
                  <a:gd name="T6" fmla="*/ 0 w 896"/>
                  <a:gd name="T7" fmla="*/ 0 h 957"/>
                  <a:gd name="T8" fmla="*/ 896 w 896"/>
                  <a:gd name="T9" fmla="*/ 568 h 9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96" h="957">
                    <a:moveTo>
                      <a:pt x="896" y="568"/>
                    </a:moveTo>
                    <a:lnTo>
                      <a:pt x="896" y="957"/>
                    </a:lnTo>
                    <a:lnTo>
                      <a:pt x="0" y="406"/>
                    </a:lnTo>
                    <a:lnTo>
                      <a:pt x="0" y="0"/>
                    </a:lnTo>
                    <a:lnTo>
                      <a:pt x="896" y="56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109"/>
              <p:cNvSpPr>
                <a:spLocks/>
              </p:cNvSpPr>
              <p:nvPr/>
            </p:nvSpPr>
            <p:spPr bwMode="auto">
              <a:xfrm>
                <a:off x="3543" y="8687"/>
                <a:ext cx="743" cy="857"/>
              </a:xfrm>
              <a:custGeom>
                <a:avLst/>
                <a:gdLst>
                  <a:gd name="T0" fmla="*/ 743 w 743"/>
                  <a:gd name="T1" fmla="*/ 454 h 857"/>
                  <a:gd name="T2" fmla="*/ 743 w 743"/>
                  <a:gd name="T3" fmla="*/ 857 h 857"/>
                  <a:gd name="T4" fmla="*/ 0 w 743"/>
                  <a:gd name="T5" fmla="*/ 393 h 857"/>
                  <a:gd name="T6" fmla="*/ 0 w 743"/>
                  <a:gd name="T7" fmla="*/ 0 h 857"/>
                  <a:gd name="T8" fmla="*/ 743 w 743"/>
                  <a:gd name="T9" fmla="*/ 454 h 8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57">
                    <a:moveTo>
                      <a:pt x="743" y="454"/>
                    </a:moveTo>
                    <a:lnTo>
                      <a:pt x="743" y="857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743" y="45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110"/>
              <p:cNvSpPr>
                <a:spLocks/>
              </p:cNvSpPr>
              <p:nvPr/>
            </p:nvSpPr>
            <p:spPr bwMode="auto">
              <a:xfrm>
                <a:off x="2713" y="8194"/>
                <a:ext cx="780" cy="840"/>
              </a:xfrm>
              <a:custGeom>
                <a:avLst/>
                <a:gdLst>
                  <a:gd name="T0" fmla="*/ 780 w 780"/>
                  <a:gd name="T1" fmla="*/ 464 h 840"/>
                  <a:gd name="T2" fmla="*/ 780 w 780"/>
                  <a:gd name="T3" fmla="*/ 840 h 840"/>
                  <a:gd name="T4" fmla="*/ 0 w 780"/>
                  <a:gd name="T5" fmla="*/ 344 h 840"/>
                  <a:gd name="T6" fmla="*/ 0 w 780"/>
                  <a:gd name="T7" fmla="*/ 0 h 840"/>
                  <a:gd name="T8" fmla="*/ 780 w 780"/>
                  <a:gd name="T9" fmla="*/ 464 h 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840">
                    <a:moveTo>
                      <a:pt x="780" y="464"/>
                    </a:moveTo>
                    <a:lnTo>
                      <a:pt x="780" y="840"/>
                    </a:lnTo>
                    <a:lnTo>
                      <a:pt x="0" y="344"/>
                    </a:lnTo>
                    <a:lnTo>
                      <a:pt x="0" y="0"/>
                    </a:lnTo>
                    <a:lnTo>
                      <a:pt x="780" y="46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111"/>
              <p:cNvSpPr>
                <a:spLocks/>
              </p:cNvSpPr>
              <p:nvPr/>
            </p:nvSpPr>
            <p:spPr bwMode="auto">
              <a:xfrm>
                <a:off x="2010" y="2599"/>
                <a:ext cx="690" cy="600"/>
              </a:xfrm>
              <a:custGeom>
                <a:avLst/>
                <a:gdLst>
                  <a:gd name="T0" fmla="*/ 690 w 690"/>
                  <a:gd name="T1" fmla="*/ 237 h 600"/>
                  <a:gd name="T2" fmla="*/ 690 w 690"/>
                  <a:gd name="T3" fmla="*/ 600 h 600"/>
                  <a:gd name="T4" fmla="*/ 0 w 690"/>
                  <a:gd name="T5" fmla="*/ 363 h 600"/>
                  <a:gd name="T6" fmla="*/ 0 w 690"/>
                  <a:gd name="T7" fmla="*/ 0 h 600"/>
                  <a:gd name="T8" fmla="*/ 690 w 690"/>
                  <a:gd name="T9" fmla="*/ 237 h 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00">
                    <a:moveTo>
                      <a:pt x="690" y="237"/>
                    </a:moveTo>
                    <a:lnTo>
                      <a:pt x="690" y="600"/>
                    </a:lnTo>
                    <a:lnTo>
                      <a:pt x="0" y="363"/>
                    </a:lnTo>
                    <a:lnTo>
                      <a:pt x="0" y="0"/>
                    </a:lnTo>
                    <a:lnTo>
                      <a:pt x="690" y="23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112"/>
              <p:cNvSpPr>
                <a:spLocks/>
              </p:cNvSpPr>
              <p:nvPr/>
            </p:nvSpPr>
            <p:spPr bwMode="auto">
              <a:xfrm>
                <a:off x="3573" y="3118"/>
                <a:ext cx="746" cy="668"/>
              </a:xfrm>
              <a:custGeom>
                <a:avLst/>
                <a:gdLst>
                  <a:gd name="T0" fmla="*/ 746 w 746"/>
                  <a:gd name="T1" fmla="*/ 260 h 668"/>
                  <a:gd name="T2" fmla="*/ 746 w 746"/>
                  <a:gd name="T3" fmla="*/ 668 h 668"/>
                  <a:gd name="T4" fmla="*/ 0 w 746"/>
                  <a:gd name="T5" fmla="*/ 399 h 668"/>
                  <a:gd name="T6" fmla="*/ 0 w 746"/>
                  <a:gd name="T7" fmla="*/ 0 h 668"/>
                  <a:gd name="T8" fmla="*/ 746 w 746"/>
                  <a:gd name="T9" fmla="*/ 260 h 6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668">
                    <a:moveTo>
                      <a:pt x="746" y="260"/>
                    </a:moveTo>
                    <a:lnTo>
                      <a:pt x="746" y="668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746" y="26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113"/>
              <p:cNvSpPr>
                <a:spLocks/>
              </p:cNvSpPr>
              <p:nvPr/>
            </p:nvSpPr>
            <p:spPr bwMode="auto">
              <a:xfrm>
                <a:off x="2743" y="2842"/>
                <a:ext cx="786" cy="649"/>
              </a:xfrm>
              <a:custGeom>
                <a:avLst/>
                <a:gdLst>
                  <a:gd name="T0" fmla="*/ 786 w 786"/>
                  <a:gd name="T1" fmla="*/ 273 h 649"/>
                  <a:gd name="T2" fmla="*/ 786 w 786"/>
                  <a:gd name="T3" fmla="*/ 649 h 649"/>
                  <a:gd name="T4" fmla="*/ 0 w 786"/>
                  <a:gd name="T5" fmla="*/ 380 h 649"/>
                  <a:gd name="T6" fmla="*/ 0 w 786"/>
                  <a:gd name="T7" fmla="*/ 0 h 649"/>
                  <a:gd name="T8" fmla="*/ 786 w 786"/>
                  <a:gd name="T9" fmla="*/ 273 h 6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649">
                    <a:moveTo>
                      <a:pt x="786" y="273"/>
                    </a:moveTo>
                    <a:lnTo>
                      <a:pt x="786" y="64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86" y="27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14"/>
              <p:cNvSpPr>
                <a:spLocks/>
              </p:cNvSpPr>
              <p:nvPr/>
            </p:nvSpPr>
            <p:spPr bwMode="auto">
              <a:xfrm>
                <a:off x="2010" y="3452"/>
                <a:ext cx="690" cy="640"/>
              </a:xfrm>
              <a:custGeom>
                <a:avLst/>
                <a:gdLst>
                  <a:gd name="T0" fmla="*/ 690 w 690"/>
                  <a:gd name="T1" fmla="*/ 279 h 640"/>
                  <a:gd name="T2" fmla="*/ 690 w 690"/>
                  <a:gd name="T3" fmla="*/ 640 h 640"/>
                  <a:gd name="T4" fmla="*/ 0 w 690"/>
                  <a:gd name="T5" fmla="*/ 360 h 640"/>
                  <a:gd name="T6" fmla="*/ 0 w 690"/>
                  <a:gd name="T7" fmla="*/ 0 h 640"/>
                  <a:gd name="T8" fmla="*/ 690 w 690"/>
                  <a:gd name="T9" fmla="*/ 279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40">
                    <a:moveTo>
                      <a:pt x="690" y="279"/>
                    </a:moveTo>
                    <a:lnTo>
                      <a:pt x="690" y="640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690" y="27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115"/>
              <p:cNvSpPr>
                <a:spLocks/>
              </p:cNvSpPr>
              <p:nvPr/>
            </p:nvSpPr>
            <p:spPr bwMode="auto">
              <a:xfrm>
                <a:off x="4353" y="4364"/>
                <a:ext cx="876" cy="760"/>
              </a:xfrm>
              <a:custGeom>
                <a:avLst/>
                <a:gdLst>
                  <a:gd name="T0" fmla="*/ 876 w 876"/>
                  <a:gd name="T1" fmla="*/ 344 h 760"/>
                  <a:gd name="T2" fmla="*/ 876 w 876"/>
                  <a:gd name="T3" fmla="*/ 760 h 760"/>
                  <a:gd name="T4" fmla="*/ 3 w 876"/>
                  <a:gd name="T5" fmla="*/ 403 h 760"/>
                  <a:gd name="T6" fmla="*/ 0 w 876"/>
                  <a:gd name="T7" fmla="*/ 0 h 760"/>
                  <a:gd name="T8" fmla="*/ 876 w 876"/>
                  <a:gd name="T9" fmla="*/ 344 h 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76" h="760">
                    <a:moveTo>
                      <a:pt x="876" y="344"/>
                    </a:moveTo>
                    <a:lnTo>
                      <a:pt x="876" y="760"/>
                    </a:lnTo>
                    <a:lnTo>
                      <a:pt x="3" y="403"/>
                    </a:lnTo>
                    <a:lnTo>
                      <a:pt x="0" y="0"/>
                    </a:lnTo>
                    <a:lnTo>
                      <a:pt x="876" y="34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116"/>
              <p:cNvSpPr>
                <a:spLocks/>
              </p:cNvSpPr>
              <p:nvPr/>
            </p:nvSpPr>
            <p:spPr bwMode="auto">
              <a:xfrm>
                <a:off x="3573" y="4059"/>
                <a:ext cx="746" cy="691"/>
              </a:xfrm>
              <a:custGeom>
                <a:avLst/>
                <a:gdLst>
                  <a:gd name="T0" fmla="*/ 746 w 746"/>
                  <a:gd name="T1" fmla="*/ 282 h 691"/>
                  <a:gd name="T2" fmla="*/ 746 w 746"/>
                  <a:gd name="T3" fmla="*/ 691 h 691"/>
                  <a:gd name="T4" fmla="*/ 0 w 746"/>
                  <a:gd name="T5" fmla="*/ 396 h 691"/>
                  <a:gd name="T6" fmla="*/ 0 w 746"/>
                  <a:gd name="T7" fmla="*/ 0 h 691"/>
                  <a:gd name="T8" fmla="*/ 746 w 746"/>
                  <a:gd name="T9" fmla="*/ 282 h 6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691">
                    <a:moveTo>
                      <a:pt x="746" y="282"/>
                    </a:moveTo>
                    <a:lnTo>
                      <a:pt x="746" y="691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6" y="28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117"/>
              <p:cNvSpPr>
                <a:spLocks/>
              </p:cNvSpPr>
              <p:nvPr/>
            </p:nvSpPr>
            <p:spPr bwMode="auto">
              <a:xfrm>
                <a:off x="2743" y="3744"/>
                <a:ext cx="786" cy="688"/>
              </a:xfrm>
              <a:custGeom>
                <a:avLst/>
                <a:gdLst>
                  <a:gd name="T0" fmla="*/ 786 w 786"/>
                  <a:gd name="T1" fmla="*/ 309 h 688"/>
                  <a:gd name="T2" fmla="*/ 786 w 786"/>
                  <a:gd name="T3" fmla="*/ 688 h 688"/>
                  <a:gd name="T4" fmla="*/ 0 w 786"/>
                  <a:gd name="T5" fmla="*/ 364 h 688"/>
                  <a:gd name="T6" fmla="*/ 0 w 786"/>
                  <a:gd name="T7" fmla="*/ 0 h 688"/>
                  <a:gd name="T8" fmla="*/ 786 w 786"/>
                  <a:gd name="T9" fmla="*/ 309 h 6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688">
                    <a:moveTo>
                      <a:pt x="786" y="309"/>
                    </a:moveTo>
                    <a:lnTo>
                      <a:pt x="786" y="688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786" y="3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118"/>
              <p:cNvSpPr>
                <a:spLocks/>
              </p:cNvSpPr>
              <p:nvPr/>
            </p:nvSpPr>
            <p:spPr bwMode="auto">
              <a:xfrm>
                <a:off x="2010" y="4315"/>
                <a:ext cx="690" cy="666"/>
              </a:xfrm>
              <a:custGeom>
                <a:avLst/>
                <a:gdLst>
                  <a:gd name="T0" fmla="*/ 690 w 690"/>
                  <a:gd name="T1" fmla="*/ 309 h 666"/>
                  <a:gd name="T2" fmla="*/ 690 w 690"/>
                  <a:gd name="T3" fmla="*/ 666 h 666"/>
                  <a:gd name="T4" fmla="*/ 0 w 690"/>
                  <a:gd name="T5" fmla="*/ 361 h 666"/>
                  <a:gd name="T6" fmla="*/ 0 w 690"/>
                  <a:gd name="T7" fmla="*/ 0 h 666"/>
                  <a:gd name="T8" fmla="*/ 690 w 690"/>
                  <a:gd name="T9" fmla="*/ 309 h 6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66">
                    <a:moveTo>
                      <a:pt x="690" y="309"/>
                    </a:moveTo>
                    <a:lnTo>
                      <a:pt x="690" y="666"/>
                    </a:lnTo>
                    <a:lnTo>
                      <a:pt x="0" y="361"/>
                    </a:lnTo>
                    <a:lnTo>
                      <a:pt x="0" y="0"/>
                    </a:lnTo>
                    <a:lnTo>
                      <a:pt x="690" y="3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19"/>
              <p:cNvSpPr>
                <a:spLocks/>
              </p:cNvSpPr>
              <p:nvPr/>
            </p:nvSpPr>
            <p:spPr bwMode="auto">
              <a:xfrm>
                <a:off x="3573" y="4987"/>
                <a:ext cx="746" cy="727"/>
              </a:xfrm>
              <a:custGeom>
                <a:avLst/>
                <a:gdLst>
                  <a:gd name="T0" fmla="*/ 746 w 746"/>
                  <a:gd name="T1" fmla="*/ 312 h 727"/>
                  <a:gd name="T2" fmla="*/ 746 w 746"/>
                  <a:gd name="T3" fmla="*/ 727 h 727"/>
                  <a:gd name="T4" fmla="*/ 0 w 746"/>
                  <a:gd name="T5" fmla="*/ 399 h 727"/>
                  <a:gd name="T6" fmla="*/ 0 w 746"/>
                  <a:gd name="T7" fmla="*/ 0 h 727"/>
                  <a:gd name="T8" fmla="*/ 746 w 746"/>
                  <a:gd name="T9" fmla="*/ 312 h 7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727">
                    <a:moveTo>
                      <a:pt x="746" y="312"/>
                    </a:moveTo>
                    <a:lnTo>
                      <a:pt x="746" y="727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746" y="31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20"/>
              <p:cNvSpPr>
                <a:spLocks/>
              </p:cNvSpPr>
              <p:nvPr/>
            </p:nvSpPr>
            <p:spPr bwMode="auto">
              <a:xfrm>
                <a:off x="2743" y="4634"/>
                <a:ext cx="786" cy="720"/>
              </a:xfrm>
              <a:custGeom>
                <a:avLst/>
                <a:gdLst>
                  <a:gd name="T0" fmla="*/ 786 w 786"/>
                  <a:gd name="T1" fmla="*/ 340 h 720"/>
                  <a:gd name="T2" fmla="*/ 786 w 786"/>
                  <a:gd name="T3" fmla="*/ 720 h 720"/>
                  <a:gd name="T4" fmla="*/ 0 w 786"/>
                  <a:gd name="T5" fmla="*/ 373 h 720"/>
                  <a:gd name="T6" fmla="*/ 0 w 786"/>
                  <a:gd name="T7" fmla="*/ 0 h 720"/>
                  <a:gd name="T8" fmla="*/ 786 w 786"/>
                  <a:gd name="T9" fmla="*/ 34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720">
                    <a:moveTo>
                      <a:pt x="786" y="340"/>
                    </a:moveTo>
                    <a:lnTo>
                      <a:pt x="786" y="720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86" y="34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121"/>
              <p:cNvSpPr>
                <a:spLocks/>
              </p:cNvSpPr>
              <p:nvPr/>
            </p:nvSpPr>
            <p:spPr bwMode="auto">
              <a:xfrm>
                <a:off x="2010" y="5176"/>
                <a:ext cx="656" cy="678"/>
              </a:xfrm>
              <a:custGeom>
                <a:avLst/>
                <a:gdLst>
                  <a:gd name="T0" fmla="*/ 656 w 656"/>
                  <a:gd name="T1" fmla="*/ 314 h 678"/>
                  <a:gd name="T2" fmla="*/ 656 w 656"/>
                  <a:gd name="T3" fmla="*/ 678 h 678"/>
                  <a:gd name="T4" fmla="*/ 0 w 656"/>
                  <a:gd name="T5" fmla="*/ 360 h 678"/>
                  <a:gd name="T6" fmla="*/ 0 w 656"/>
                  <a:gd name="T7" fmla="*/ 0 h 678"/>
                  <a:gd name="T8" fmla="*/ 656 w 656"/>
                  <a:gd name="T9" fmla="*/ 314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678">
                    <a:moveTo>
                      <a:pt x="656" y="314"/>
                    </a:moveTo>
                    <a:lnTo>
                      <a:pt x="656" y="678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656" y="31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122"/>
              <p:cNvSpPr>
                <a:spLocks/>
              </p:cNvSpPr>
              <p:nvPr/>
            </p:nvSpPr>
            <p:spPr bwMode="auto">
              <a:xfrm>
                <a:off x="4323" y="6269"/>
                <a:ext cx="906" cy="847"/>
              </a:xfrm>
              <a:custGeom>
                <a:avLst/>
                <a:gdLst>
                  <a:gd name="T0" fmla="*/ 906 w 906"/>
                  <a:gd name="T1" fmla="*/ 429 h 847"/>
                  <a:gd name="T2" fmla="*/ 906 w 906"/>
                  <a:gd name="T3" fmla="*/ 847 h 847"/>
                  <a:gd name="T4" fmla="*/ 0 w 906"/>
                  <a:gd name="T5" fmla="*/ 419 h 847"/>
                  <a:gd name="T6" fmla="*/ 0 w 906"/>
                  <a:gd name="T7" fmla="*/ 0 h 847"/>
                  <a:gd name="T8" fmla="*/ 906 w 906"/>
                  <a:gd name="T9" fmla="*/ 429 h 8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847">
                    <a:moveTo>
                      <a:pt x="906" y="429"/>
                    </a:moveTo>
                    <a:lnTo>
                      <a:pt x="906" y="847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906" y="42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123"/>
              <p:cNvSpPr>
                <a:spLocks/>
              </p:cNvSpPr>
              <p:nvPr/>
            </p:nvSpPr>
            <p:spPr bwMode="auto">
              <a:xfrm>
                <a:off x="3543" y="5902"/>
                <a:ext cx="743" cy="766"/>
              </a:xfrm>
              <a:custGeom>
                <a:avLst/>
                <a:gdLst>
                  <a:gd name="T0" fmla="*/ 743 w 743"/>
                  <a:gd name="T1" fmla="*/ 348 h 766"/>
                  <a:gd name="T2" fmla="*/ 743 w 743"/>
                  <a:gd name="T3" fmla="*/ 766 h 766"/>
                  <a:gd name="T4" fmla="*/ 0 w 743"/>
                  <a:gd name="T5" fmla="*/ 393 h 766"/>
                  <a:gd name="T6" fmla="*/ 0 w 743"/>
                  <a:gd name="T7" fmla="*/ 0 h 766"/>
                  <a:gd name="T8" fmla="*/ 743 w 743"/>
                  <a:gd name="T9" fmla="*/ 348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766">
                    <a:moveTo>
                      <a:pt x="743" y="348"/>
                    </a:moveTo>
                    <a:lnTo>
                      <a:pt x="743" y="766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743" y="34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124"/>
              <p:cNvSpPr>
                <a:spLocks/>
              </p:cNvSpPr>
              <p:nvPr/>
            </p:nvSpPr>
            <p:spPr bwMode="auto">
              <a:xfrm>
                <a:off x="2713" y="5510"/>
                <a:ext cx="780" cy="749"/>
              </a:xfrm>
              <a:custGeom>
                <a:avLst/>
                <a:gdLst>
                  <a:gd name="T0" fmla="*/ 780 w 780"/>
                  <a:gd name="T1" fmla="*/ 373 h 749"/>
                  <a:gd name="T2" fmla="*/ 780 w 780"/>
                  <a:gd name="T3" fmla="*/ 749 h 749"/>
                  <a:gd name="T4" fmla="*/ 0 w 780"/>
                  <a:gd name="T5" fmla="*/ 386 h 749"/>
                  <a:gd name="T6" fmla="*/ 0 w 780"/>
                  <a:gd name="T7" fmla="*/ 0 h 749"/>
                  <a:gd name="T8" fmla="*/ 780 w 780"/>
                  <a:gd name="T9" fmla="*/ 373 h 7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749">
                    <a:moveTo>
                      <a:pt x="780" y="373"/>
                    </a:moveTo>
                    <a:lnTo>
                      <a:pt x="780" y="749"/>
                    </a:lnTo>
                    <a:lnTo>
                      <a:pt x="0" y="386"/>
                    </a:lnTo>
                    <a:lnTo>
                      <a:pt x="0" y="0"/>
                    </a:lnTo>
                    <a:lnTo>
                      <a:pt x="780" y="37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125"/>
              <p:cNvSpPr>
                <a:spLocks/>
              </p:cNvSpPr>
              <p:nvPr/>
            </p:nvSpPr>
            <p:spPr bwMode="auto">
              <a:xfrm>
                <a:off x="2010" y="6036"/>
                <a:ext cx="656" cy="697"/>
              </a:xfrm>
              <a:custGeom>
                <a:avLst/>
                <a:gdLst>
                  <a:gd name="T0" fmla="*/ 656 w 656"/>
                  <a:gd name="T1" fmla="*/ 331 h 697"/>
                  <a:gd name="T2" fmla="*/ 656 w 656"/>
                  <a:gd name="T3" fmla="*/ 697 h 697"/>
                  <a:gd name="T4" fmla="*/ 0 w 656"/>
                  <a:gd name="T5" fmla="*/ 357 h 697"/>
                  <a:gd name="T6" fmla="*/ 0 w 656"/>
                  <a:gd name="T7" fmla="*/ 0 h 697"/>
                  <a:gd name="T8" fmla="*/ 656 w 656"/>
                  <a:gd name="T9" fmla="*/ 331 h 6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697">
                    <a:moveTo>
                      <a:pt x="656" y="331"/>
                    </a:moveTo>
                    <a:lnTo>
                      <a:pt x="656" y="697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656" y="33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126"/>
              <p:cNvSpPr>
                <a:spLocks/>
              </p:cNvSpPr>
              <p:nvPr/>
            </p:nvSpPr>
            <p:spPr bwMode="auto">
              <a:xfrm>
                <a:off x="4323" y="7230"/>
                <a:ext cx="906" cy="876"/>
              </a:xfrm>
              <a:custGeom>
                <a:avLst/>
                <a:gdLst>
                  <a:gd name="T0" fmla="*/ 906 w 906"/>
                  <a:gd name="T1" fmla="*/ 483 h 876"/>
                  <a:gd name="T2" fmla="*/ 906 w 906"/>
                  <a:gd name="T3" fmla="*/ 876 h 876"/>
                  <a:gd name="T4" fmla="*/ 0 w 906"/>
                  <a:gd name="T5" fmla="*/ 412 h 876"/>
                  <a:gd name="T6" fmla="*/ 0 w 906"/>
                  <a:gd name="T7" fmla="*/ 0 h 876"/>
                  <a:gd name="T8" fmla="*/ 906 w 906"/>
                  <a:gd name="T9" fmla="*/ 483 h 8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876">
                    <a:moveTo>
                      <a:pt x="906" y="483"/>
                    </a:moveTo>
                    <a:lnTo>
                      <a:pt x="906" y="876"/>
                    </a:lnTo>
                    <a:lnTo>
                      <a:pt x="0" y="412"/>
                    </a:lnTo>
                    <a:lnTo>
                      <a:pt x="0" y="0"/>
                    </a:lnTo>
                    <a:lnTo>
                      <a:pt x="906" y="48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127"/>
              <p:cNvSpPr>
                <a:spLocks/>
              </p:cNvSpPr>
              <p:nvPr/>
            </p:nvSpPr>
            <p:spPr bwMode="auto">
              <a:xfrm>
                <a:off x="3543" y="6821"/>
                <a:ext cx="743" cy="805"/>
              </a:xfrm>
              <a:custGeom>
                <a:avLst/>
                <a:gdLst>
                  <a:gd name="T0" fmla="*/ 743 w 743"/>
                  <a:gd name="T1" fmla="*/ 393 h 805"/>
                  <a:gd name="T2" fmla="*/ 743 w 743"/>
                  <a:gd name="T3" fmla="*/ 805 h 805"/>
                  <a:gd name="T4" fmla="*/ 0 w 743"/>
                  <a:gd name="T5" fmla="*/ 396 h 805"/>
                  <a:gd name="T6" fmla="*/ 0 w 743"/>
                  <a:gd name="T7" fmla="*/ 0 h 805"/>
                  <a:gd name="T8" fmla="*/ 743 w 743"/>
                  <a:gd name="T9" fmla="*/ 393 h 8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05">
                    <a:moveTo>
                      <a:pt x="743" y="393"/>
                    </a:moveTo>
                    <a:lnTo>
                      <a:pt x="743" y="805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3" y="39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128"/>
              <p:cNvSpPr>
                <a:spLocks/>
              </p:cNvSpPr>
              <p:nvPr/>
            </p:nvSpPr>
            <p:spPr bwMode="auto">
              <a:xfrm>
                <a:off x="2713" y="6396"/>
                <a:ext cx="780" cy="798"/>
              </a:xfrm>
              <a:custGeom>
                <a:avLst/>
                <a:gdLst>
                  <a:gd name="T0" fmla="*/ 780 w 780"/>
                  <a:gd name="T1" fmla="*/ 412 h 798"/>
                  <a:gd name="T2" fmla="*/ 780 w 780"/>
                  <a:gd name="T3" fmla="*/ 798 h 798"/>
                  <a:gd name="T4" fmla="*/ 0 w 780"/>
                  <a:gd name="T5" fmla="*/ 380 h 798"/>
                  <a:gd name="T6" fmla="*/ 0 w 780"/>
                  <a:gd name="T7" fmla="*/ 0 h 798"/>
                  <a:gd name="T8" fmla="*/ 780 w 780"/>
                  <a:gd name="T9" fmla="*/ 412 h 7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798">
                    <a:moveTo>
                      <a:pt x="780" y="412"/>
                    </a:moveTo>
                    <a:lnTo>
                      <a:pt x="780" y="798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80" y="41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129"/>
              <p:cNvSpPr>
                <a:spLocks/>
              </p:cNvSpPr>
              <p:nvPr/>
            </p:nvSpPr>
            <p:spPr bwMode="auto">
              <a:xfrm>
                <a:off x="2010" y="6886"/>
                <a:ext cx="656" cy="766"/>
              </a:xfrm>
              <a:custGeom>
                <a:avLst/>
                <a:gdLst>
                  <a:gd name="T0" fmla="*/ 656 w 656"/>
                  <a:gd name="T1" fmla="*/ 406 h 766"/>
                  <a:gd name="T2" fmla="*/ 656 w 656"/>
                  <a:gd name="T3" fmla="*/ 766 h 766"/>
                  <a:gd name="T4" fmla="*/ 0 w 656"/>
                  <a:gd name="T5" fmla="*/ 386 h 766"/>
                  <a:gd name="T6" fmla="*/ 0 w 656"/>
                  <a:gd name="T7" fmla="*/ 0 h 766"/>
                  <a:gd name="T8" fmla="*/ 656 w 656"/>
                  <a:gd name="T9" fmla="*/ 406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766">
                    <a:moveTo>
                      <a:pt x="656" y="406"/>
                    </a:moveTo>
                    <a:lnTo>
                      <a:pt x="656" y="766"/>
                    </a:lnTo>
                    <a:lnTo>
                      <a:pt x="0" y="386"/>
                    </a:lnTo>
                    <a:lnTo>
                      <a:pt x="0" y="0"/>
                    </a:lnTo>
                    <a:lnTo>
                      <a:pt x="656" y="40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130"/>
              <p:cNvSpPr>
                <a:spLocks/>
              </p:cNvSpPr>
              <p:nvPr/>
            </p:nvSpPr>
            <p:spPr bwMode="auto">
              <a:xfrm>
                <a:off x="4323" y="8197"/>
                <a:ext cx="906" cy="935"/>
              </a:xfrm>
              <a:custGeom>
                <a:avLst/>
                <a:gdLst>
                  <a:gd name="T0" fmla="*/ 906 w 906"/>
                  <a:gd name="T1" fmla="*/ 519 h 935"/>
                  <a:gd name="T2" fmla="*/ 906 w 906"/>
                  <a:gd name="T3" fmla="*/ 935 h 935"/>
                  <a:gd name="T4" fmla="*/ 0 w 906"/>
                  <a:gd name="T5" fmla="*/ 419 h 935"/>
                  <a:gd name="T6" fmla="*/ 0 w 906"/>
                  <a:gd name="T7" fmla="*/ 0 h 935"/>
                  <a:gd name="T8" fmla="*/ 906 w 906"/>
                  <a:gd name="T9" fmla="*/ 519 h 9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935">
                    <a:moveTo>
                      <a:pt x="906" y="519"/>
                    </a:moveTo>
                    <a:lnTo>
                      <a:pt x="906" y="935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906" y="51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131"/>
              <p:cNvSpPr>
                <a:spLocks/>
              </p:cNvSpPr>
              <p:nvPr/>
            </p:nvSpPr>
            <p:spPr bwMode="auto">
              <a:xfrm>
                <a:off x="3543" y="7765"/>
                <a:ext cx="743" cy="831"/>
              </a:xfrm>
              <a:custGeom>
                <a:avLst/>
                <a:gdLst>
                  <a:gd name="T0" fmla="*/ 743 w 743"/>
                  <a:gd name="T1" fmla="*/ 419 h 831"/>
                  <a:gd name="T2" fmla="*/ 743 w 743"/>
                  <a:gd name="T3" fmla="*/ 831 h 831"/>
                  <a:gd name="T4" fmla="*/ 0 w 743"/>
                  <a:gd name="T5" fmla="*/ 396 h 831"/>
                  <a:gd name="T6" fmla="*/ 0 w 743"/>
                  <a:gd name="T7" fmla="*/ 0 h 831"/>
                  <a:gd name="T8" fmla="*/ 743 w 743"/>
                  <a:gd name="T9" fmla="*/ 419 h 8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31">
                    <a:moveTo>
                      <a:pt x="743" y="419"/>
                    </a:moveTo>
                    <a:lnTo>
                      <a:pt x="743" y="831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3" y="419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132"/>
              <p:cNvSpPr>
                <a:spLocks/>
              </p:cNvSpPr>
              <p:nvPr/>
            </p:nvSpPr>
            <p:spPr bwMode="auto">
              <a:xfrm>
                <a:off x="2713" y="7305"/>
                <a:ext cx="780" cy="830"/>
              </a:xfrm>
              <a:custGeom>
                <a:avLst/>
                <a:gdLst>
                  <a:gd name="T0" fmla="*/ 780 w 780"/>
                  <a:gd name="T1" fmla="*/ 454 h 830"/>
                  <a:gd name="T2" fmla="*/ 780 w 780"/>
                  <a:gd name="T3" fmla="*/ 830 h 830"/>
                  <a:gd name="T4" fmla="*/ 0 w 780"/>
                  <a:gd name="T5" fmla="*/ 379 h 830"/>
                  <a:gd name="T6" fmla="*/ 0 w 780"/>
                  <a:gd name="T7" fmla="*/ 0 h 830"/>
                  <a:gd name="T8" fmla="*/ 780 w 780"/>
                  <a:gd name="T9" fmla="*/ 454 h 8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830">
                    <a:moveTo>
                      <a:pt x="780" y="454"/>
                    </a:moveTo>
                    <a:lnTo>
                      <a:pt x="780" y="830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80" y="45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133"/>
              <p:cNvSpPr>
                <a:spLocks/>
              </p:cNvSpPr>
              <p:nvPr/>
            </p:nvSpPr>
            <p:spPr bwMode="auto">
              <a:xfrm>
                <a:off x="4356" y="3387"/>
                <a:ext cx="863" cy="721"/>
              </a:xfrm>
              <a:custGeom>
                <a:avLst/>
                <a:gdLst>
                  <a:gd name="T0" fmla="*/ 863 w 863"/>
                  <a:gd name="T1" fmla="*/ 292 h 721"/>
                  <a:gd name="T2" fmla="*/ 863 w 863"/>
                  <a:gd name="T3" fmla="*/ 721 h 721"/>
                  <a:gd name="T4" fmla="*/ 0 w 863"/>
                  <a:gd name="T5" fmla="*/ 412 h 721"/>
                  <a:gd name="T6" fmla="*/ 0 w 863"/>
                  <a:gd name="T7" fmla="*/ 0 h 721"/>
                  <a:gd name="T8" fmla="*/ 863 w 863"/>
                  <a:gd name="T9" fmla="*/ 292 h 7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3" h="721">
                    <a:moveTo>
                      <a:pt x="863" y="292"/>
                    </a:moveTo>
                    <a:lnTo>
                      <a:pt x="863" y="721"/>
                    </a:lnTo>
                    <a:lnTo>
                      <a:pt x="0" y="412"/>
                    </a:lnTo>
                    <a:lnTo>
                      <a:pt x="0" y="0"/>
                    </a:lnTo>
                    <a:lnTo>
                      <a:pt x="863" y="29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134"/>
              <p:cNvSpPr>
                <a:spLocks/>
              </p:cNvSpPr>
              <p:nvPr/>
            </p:nvSpPr>
            <p:spPr bwMode="auto">
              <a:xfrm>
                <a:off x="4959" y="4095"/>
                <a:ext cx="270" cy="516"/>
              </a:xfrm>
              <a:custGeom>
                <a:avLst/>
                <a:gdLst>
                  <a:gd name="T0" fmla="*/ 270 w 270"/>
                  <a:gd name="T1" fmla="*/ 110 h 516"/>
                  <a:gd name="T2" fmla="*/ 270 w 270"/>
                  <a:gd name="T3" fmla="*/ 516 h 516"/>
                  <a:gd name="T4" fmla="*/ 0 w 270"/>
                  <a:gd name="T5" fmla="*/ 405 h 516"/>
                  <a:gd name="T6" fmla="*/ 0 w 270"/>
                  <a:gd name="T7" fmla="*/ 0 h 516"/>
                  <a:gd name="T8" fmla="*/ 270 w 270"/>
                  <a:gd name="T9" fmla="*/ 110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0" h="516">
                    <a:moveTo>
                      <a:pt x="270" y="110"/>
                    </a:moveTo>
                    <a:lnTo>
                      <a:pt x="270" y="516"/>
                    </a:lnTo>
                    <a:lnTo>
                      <a:pt x="0" y="405"/>
                    </a:lnTo>
                    <a:lnTo>
                      <a:pt x="0" y="0"/>
                    </a:lnTo>
                    <a:lnTo>
                      <a:pt x="270" y="11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135"/>
              <p:cNvSpPr>
                <a:spLocks/>
              </p:cNvSpPr>
              <p:nvPr/>
            </p:nvSpPr>
            <p:spPr bwMode="auto">
              <a:xfrm>
                <a:off x="4356" y="5318"/>
                <a:ext cx="863" cy="792"/>
              </a:xfrm>
              <a:custGeom>
                <a:avLst/>
                <a:gdLst>
                  <a:gd name="T0" fmla="*/ 863 w 863"/>
                  <a:gd name="T1" fmla="*/ 367 h 792"/>
                  <a:gd name="T2" fmla="*/ 863 w 863"/>
                  <a:gd name="T3" fmla="*/ 792 h 792"/>
                  <a:gd name="T4" fmla="*/ 0 w 863"/>
                  <a:gd name="T5" fmla="*/ 416 h 792"/>
                  <a:gd name="T6" fmla="*/ 0 w 863"/>
                  <a:gd name="T7" fmla="*/ 0 h 792"/>
                  <a:gd name="T8" fmla="*/ 863 w 863"/>
                  <a:gd name="T9" fmla="*/ 367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3" h="792">
                    <a:moveTo>
                      <a:pt x="863" y="367"/>
                    </a:moveTo>
                    <a:lnTo>
                      <a:pt x="863" y="792"/>
                    </a:lnTo>
                    <a:lnTo>
                      <a:pt x="0" y="416"/>
                    </a:lnTo>
                    <a:lnTo>
                      <a:pt x="0" y="0"/>
                    </a:lnTo>
                    <a:lnTo>
                      <a:pt x="863" y="36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Rectangle 136"/>
              <p:cNvSpPr>
                <a:spLocks noChangeArrowheads="1"/>
              </p:cNvSpPr>
              <p:nvPr/>
            </p:nvSpPr>
            <p:spPr bwMode="auto">
              <a:xfrm>
                <a:off x="5216" y="7707"/>
                <a:ext cx="433" cy="438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</p:grpSp>
        <p:grpSp>
          <p:nvGrpSpPr>
            <p:cNvPr id="4" name="Group 137"/>
            <p:cNvGrpSpPr>
              <a:grpSpLocks/>
            </p:cNvGrpSpPr>
            <p:nvPr/>
          </p:nvGrpSpPr>
          <p:grpSpPr bwMode="auto">
            <a:xfrm rot="5400000">
              <a:off x="6706" y="5328"/>
              <a:ext cx="6324" cy="1766"/>
              <a:chOff x="1473" y="1443"/>
              <a:chExt cx="6324" cy="1766"/>
            </a:xfrm>
          </p:grpSpPr>
          <p:sp>
            <p:nvSpPr>
              <p:cNvPr id="5" name="Freeform 138"/>
              <p:cNvSpPr>
                <a:spLocks/>
              </p:cNvSpPr>
              <p:nvPr/>
            </p:nvSpPr>
            <p:spPr bwMode="auto">
              <a:xfrm>
                <a:off x="2840" y="1443"/>
                <a:ext cx="4957" cy="1042"/>
              </a:xfrm>
              <a:custGeom>
                <a:avLst/>
                <a:gdLst>
                  <a:gd name="T0" fmla="*/ 0 w 6358"/>
                  <a:gd name="T1" fmla="*/ 0 h 1042"/>
                  <a:gd name="T2" fmla="*/ 2133 w 6358"/>
                  <a:gd name="T3" fmla="*/ 78 h 1042"/>
                  <a:gd name="T4" fmla="*/ 4957 w 6358"/>
                  <a:gd name="T5" fmla="*/ 1000 h 1042"/>
                  <a:gd name="T6" fmla="*/ 2993 w 6358"/>
                  <a:gd name="T7" fmla="*/ 1042 h 1042"/>
                  <a:gd name="T8" fmla="*/ 0 w 6358"/>
                  <a:gd name="T9" fmla="*/ 0 h 10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58" h="1042">
                    <a:moveTo>
                      <a:pt x="0" y="0"/>
                    </a:moveTo>
                    <a:lnTo>
                      <a:pt x="2736" y="78"/>
                    </a:lnTo>
                    <a:lnTo>
                      <a:pt x="6358" y="1000"/>
                    </a:lnTo>
                    <a:lnTo>
                      <a:pt x="3839" y="1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Freeform 139"/>
              <p:cNvSpPr>
                <a:spLocks/>
              </p:cNvSpPr>
              <p:nvPr/>
            </p:nvSpPr>
            <p:spPr bwMode="auto">
              <a:xfrm>
                <a:off x="5316" y="2420"/>
                <a:ext cx="2469" cy="789"/>
              </a:xfrm>
              <a:custGeom>
                <a:avLst/>
                <a:gdLst>
                  <a:gd name="T0" fmla="*/ 23 w 2469"/>
                  <a:gd name="T1" fmla="*/ 3 h 789"/>
                  <a:gd name="T2" fmla="*/ 2469 w 2469"/>
                  <a:gd name="T3" fmla="*/ 0 h 789"/>
                  <a:gd name="T4" fmla="*/ 2469 w 2469"/>
                  <a:gd name="T5" fmla="*/ 789 h 789"/>
                  <a:gd name="T6" fmla="*/ 0 w 2469"/>
                  <a:gd name="T7" fmla="*/ 789 h 789"/>
                  <a:gd name="T8" fmla="*/ 23 w 2469"/>
                  <a:gd name="T9" fmla="*/ 3 h 7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69" h="789">
                    <a:moveTo>
                      <a:pt x="23" y="3"/>
                    </a:moveTo>
                    <a:lnTo>
                      <a:pt x="2469" y="0"/>
                    </a:lnTo>
                    <a:lnTo>
                      <a:pt x="2469" y="789"/>
                    </a:lnTo>
                    <a:lnTo>
                      <a:pt x="0" y="789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E0E0E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Freeform 140"/>
              <p:cNvSpPr>
                <a:spLocks/>
              </p:cNvSpPr>
              <p:nvPr/>
            </p:nvSpPr>
            <p:spPr bwMode="auto">
              <a:xfrm>
                <a:off x="1473" y="1446"/>
                <a:ext cx="3926" cy="1760"/>
              </a:xfrm>
              <a:custGeom>
                <a:avLst/>
                <a:gdLst>
                  <a:gd name="T0" fmla="*/ 0 w 3926"/>
                  <a:gd name="T1" fmla="*/ 0 h 1760"/>
                  <a:gd name="T2" fmla="*/ 0 w 3926"/>
                  <a:gd name="T3" fmla="*/ 591 h 1760"/>
                  <a:gd name="T4" fmla="*/ 3926 w 3926"/>
                  <a:gd name="T5" fmla="*/ 1760 h 1760"/>
                  <a:gd name="T6" fmla="*/ 3926 w 3926"/>
                  <a:gd name="T7" fmla="*/ 974 h 1760"/>
                  <a:gd name="T8" fmla="*/ 0 w 3926"/>
                  <a:gd name="T9" fmla="*/ 0 h 1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26" h="1760">
                    <a:moveTo>
                      <a:pt x="0" y="0"/>
                    </a:moveTo>
                    <a:lnTo>
                      <a:pt x="0" y="591"/>
                    </a:lnTo>
                    <a:lnTo>
                      <a:pt x="3926" y="1760"/>
                    </a:lnTo>
                    <a:lnTo>
                      <a:pt x="3926" y="9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A0A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6" name="TextBox 115"/>
          <p:cNvSpPr txBox="1"/>
          <p:nvPr/>
        </p:nvSpPr>
        <p:spPr>
          <a:xfrm>
            <a:off x="3124200" y="228600"/>
            <a:ext cx="59436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Disobedience: </a:t>
            </a:r>
          </a:p>
          <a:p>
            <a:pPr algn="ctr">
              <a:spcAft>
                <a:spcPts val="600"/>
              </a:spcAft>
            </a:pPr>
            <a:r>
              <a:rPr lang="en-US" sz="2400" b="1" dirty="0" smtClean="0"/>
              <a:t>Conversion </a:t>
            </a:r>
            <a:r>
              <a:rPr lang="en-US" sz="2400" b="1" dirty="0"/>
              <a:t>w/o </a:t>
            </a:r>
            <a:r>
              <a:rPr lang="en-US" sz="2400" b="1" dirty="0" smtClean="0"/>
              <a:t>Discipleship</a:t>
            </a:r>
            <a:endParaRPr lang="te-IN" sz="2400" b="1" dirty="0" smtClean="0"/>
          </a:p>
          <a:p>
            <a:pPr algn="ctr"/>
            <a:r>
              <a:rPr lang="te-IN" sz="3400" b="1" dirty="0" smtClean="0"/>
              <a:t>అవిధేయత</a:t>
            </a:r>
          </a:p>
          <a:p>
            <a:pPr algn="ctr"/>
            <a:r>
              <a:rPr lang="te-IN" sz="3000" b="1" dirty="0" smtClean="0"/>
              <a:t>శిష్యత్వం లేని మార్పు</a:t>
            </a:r>
            <a:endParaRPr lang="en-US" sz="3000" b="1" dirty="0"/>
          </a:p>
          <a:p>
            <a:endParaRPr lang="en-US" sz="800" b="1" dirty="0" smtClean="0"/>
          </a:p>
          <a:p>
            <a:endParaRPr lang="en-US" sz="800" b="1" dirty="0"/>
          </a:p>
          <a:p>
            <a:endParaRPr lang="en-US" sz="800" b="1" dirty="0"/>
          </a:p>
          <a:p>
            <a:pPr>
              <a:spcAft>
                <a:spcPts val="600"/>
              </a:spcAft>
            </a:pPr>
            <a:r>
              <a:rPr lang="en-US" sz="2800" b="1" dirty="0" smtClean="0"/>
              <a:t>Personal Lives	</a:t>
            </a:r>
            <a:r>
              <a:rPr lang="te-IN" sz="2800" b="1" dirty="0" smtClean="0"/>
              <a:t>- </a:t>
            </a:r>
            <a:r>
              <a:rPr lang="te-IN" sz="3000" b="1" dirty="0" smtClean="0"/>
              <a:t>వ్యక్తిగత జీవితాలు</a:t>
            </a:r>
            <a:endParaRPr lang="en-US" sz="3000" b="1" dirty="0" smtClean="0"/>
          </a:p>
          <a:p>
            <a:pPr>
              <a:spcAft>
                <a:spcPts val="600"/>
              </a:spcAft>
            </a:pPr>
            <a:r>
              <a:rPr lang="en-US" sz="2800" b="1" dirty="0" smtClean="0"/>
              <a:t>Families</a:t>
            </a:r>
            <a:r>
              <a:rPr lang="te-IN" sz="2800" b="1" dirty="0" smtClean="0"/>
              <a:t> </a:t>
            </a:r>
            <a:r>
              <a:rPr lang="en-US" sz="2800" b="1" dirty="0" smtClean="0"/>
              <a:t>		</a:t>
            </a:r>
            <a:r>
              <a:rPr lang="te-IN" sz="2800" b="1" dirty="0" smtClean="0"/>
              <a:t>- </a:t>
            </a:r>
            <a:r>
              <a:rPr lang="te-IN" sz="3000" b="1" dirty="0" smtClean="0"/>
              <a:t>కుటుంబాలు</a:t>
            </a:r>
            <a:endParaRPr lang="en-US" sz="3000" b="1" dirty="0" smtClean="0"/>
          </a:p>
          <a:p>
            <a:r>
              <a:rPr lang="en-US" sz="2800" b="1" dirty="0" smtClean="0"/>
              <a:t>Brothers and Sisters in Christ</a:t>
            </a:r>
            <a:endParaRPr lang="te-IN" sz="2800" b="1" dirty="0" smtClean="0"/>
          </a:p>
          <a:p>
            <a:pPr>
              <a:spcAft>
                <a:spcPts val="600"/>
              </a:spcAft>
            </a:pPr>
            <a:r>
              <a:rPr lang="en-US" sz="3000" b="1" dirty="0" smtClean="0"/>
              <a:t>		</a:t>
            </a:r>
            <a:r>
              <a:rPr lang="te-IN" sz="3000" b="1" dirty="0" smtClean="0"/>
              <a:t>క్రీస్తులో సోదర సోదరీలు</a:t>
            </a:r>
            <a:endParaRPr lang="en-US" sz="3000" b="1" dirty="0" smtClean="0"/>
          </a:p>
          <a:p>
            <a:pPr>
              <a:spcAft>
                <a:spcPts val="600"/>
              </a:spcAft>
            </a:pPr>
            <a:r>
              <a:rPr lang="en-US" sz="2800" b="1" dirty="0" smtClean="0"/>
              <a:t>Neighbors</a:t>
            </a:r>
            <a:r>
              <a:rPr lang="te-IN" sz="2800" b="1" dirty="0" smtClean="0"/>
              <a:t> </a:t>
            </a:r>
            <a:r>
              <a:rPr lang="en-US" sz="2800" b="1" dirty="0" smtClean="0"/>
              <a:t>		</a:t>
            </a:r>
            <a:r>
              <a:rPr lang="te-IN" sz="2800" b="1" dirty="0" smtClean="0"/>
              <a:t>– </a:t>
            </a:r>
            <a:r>
              <a:rPr lang="te-IN" sz="3000" b="1" dirty="0" smtClean="0"/>
              <a:t>పొరుగువారు</a:t>
            </a:r>
            <a:endParaRPr lang="en-US" sz="3000" b="1" dirty="0" smtClean="0"/>
          </a:p>
          <a:p>
            <a:r>
              <a:rPr lang="en-US" sz="2800" b="1" dirty="0" smtClean="0"/>
              <a:t>Government, Employers, Employees</a:t>
            </a:r>
            <a:endParaRPr lang="te-IN" sz="2800" b="1" dirty="0" smtClean="0"/>
          </a:p>
          <a:p>
            <a:pPr>
              <a:spcAft>
                <a:spcPts val="600"/>
              </a:spcAft>
            </a:pPr>
            <a:r>
              <a:rPr lang="te-IN" sz="3000" b="1" dirty="0" smtClean="0"/>
              <a:t>ప్రభుత్వం, ఉద్యోగస్తులు, యజమానులు</a:t>
            </a:r>
            <a:endParaRPr lang="en-US" sz="3000" b="1" dirty="0" smtClean="0"/>
          </a:p>
          <a:p>
            <a:r>
              <a:rPr lang="en-US" sz="2800" b="1" dirty="0" smtClean="0"/>
              <a:t>Enemies</a:t>
            </a:r>
            <a:r>
              <a:rPr lang="te-IN" sz="2800" b="1" dirty="0" smtClean="0"/>
              <a:t> </a:t>
            </a:r>
            <a:r>
              <a:rPr lang="en-US" sz="2800" b="1" dirty="0" smtClean="0"/>
              <a:t>		</a:t>
            </a:r>
            <a:r>
              <a:rPr lang="te-IN" sz="2800" b="1" dirty="0" smtClean="0"/>
              <a:t>- </a:t>
            </a:r>
            <a:r>
              <a:rPr lang="te-IN" sz="3000" b="1" dirty="0" smtClean="0"/>
              <a:t>శత్రువులు</a:t>
            </a:r>
            <a:endParaRPr lang="en-US" sz="3000" b="1" dirty="0" smtClean="0"/>
          </a:p>
          <a:p>
            <a:endParaRPr lang="en-US" sz="800" b="1" dirty="0"/>
          </a:p>
        </p:txBody>
      </p:sp>
      <p:sp>
        <p:nvSpPr>
          <p:cNvPr id="117" name="Freeform 138"/>
          <p:cNvSpPr>
            <a:spLocks/>
          </p:cNvSpPr>
          <p:nvPr/>
        </p:nvSpPr>
        <p:spPr bwMode="auto">
          <a:xfrm>
            <a:off x="580746" y="838200"/>
            <a:ext cx="2285099" cy="1371600"/>
          </a:xfrm>
          <a:custGeom>
            <a:avLst/>
            <a:gdLst>
              <a:gd name="T0" fmla="*/ 0 w 6358"/>
              <a:gd name="T1" fmla="*/ 0 h 1042"/>
              <a:gd name="T2" fmla="*/ 2133 w 6358"/>
              <a:gd name="T3" fmla="*/ 78 h 1042"/>
              <a:gd name="T4" fmla="*/ 4957 w 6358"/>
              <a:gd name="T5" fmla="*/ 1000 h 1042"/>
              <a:gd name="T6" fmla="*/ 2993 w 6358"/>
              <a:gd name="T7" fmla="*/ 1042 h 1042"/>
              <a:gd name="T8" fmla="*/ 0 w 6358"/>
              <a:gd name="T9" fmla="*/ 0 h 10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58" h="1042">
                <a:moveTo>
                  <a:pt x="0" y="0"/>
                </a:moveTo>
                <a:lnTo>
                  <a:pt x="2736" y="78"/>
                </a:lnTo>
                <a:lnTo>
                  <a:pt x="6358" y="1000"/>
                </a:lnTo>
                <a:lnTo>
                  <a:pt x="3839" y="1042"/>
                </a:lnTo>
                <a:lnTo>
                  <a:pt x="0" y="0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3200" b="1" dirty="0" smtClean="0"/>
              <a:t>Wall of Sin</a:t>
            </a:r>
            <a:endParaRPr lang="te-IN" sz="3200" b="1" dirty="0" smtClean="0"/>
          </a:p>
          <a:p>
            <a:pPr algn="ctr"/>
            <a:r>
              <a:rPr lang="te-IN" sz="3200" b="1" dirty="0" smtClean="0"/>
              <a:t>పాపపు గోడ</a:t>
            </a:r>
            <a:endParaRPr lang="en-US" sz="3200" b="1" dirty="0"/>
          </a:p>
        </p:txBody>
      </p:sp>
      <p:sp>
        <p:nvSpPr>
          <p:cNvPr id="118" name="Slide Number Placeholder 1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19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91600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The Church – Gods  People  as  a  Window</a:t>
            </a:r>
            <a:r>
              <a:rPr lang="te-IN" b="1" dirty="0" smtClean="0">
                <a:solidFill>
                  <a:schemeClr val="tx1"/>
                </a:solidFill>
              </a:rPr>
              <a:t/>
            </a:r>
            <a:br>
              <a:rPr lang="te-IN" b="1" dirty="0" smtClean="0">
                <a:solidFill>
                  <a:schemeClr val="tx1"/>
                </a:solidFill>
              </a:rPr>
            </a:br>
            <a:r>
              <a:rPr lang="te-IN" sz="4000" b="1" dirty="0" smtClean="0">
                <a:solidFill>
                  <a:schemeClr val="tx1"/>
                </a:solidFill>
              </a:rPr>
              <a:t>సంఘం – దేవుని ప్రజలే కిటికీ</a:t>
            </a:r>
            <a:endParaRPr lang="en-US" sz="3400" b="1" dirty="0" smtClean="0">
              <a:solidFill>
                <a:schemeClr val="tx1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623888" y="1965325"/>
            <a:ext cx="8001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Man              Church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te-IN" sz="2800" b="1" dirty="0" smtClean="0">
                <a:solidFill>
                  <a:schemeClr val="tx1"/>
                </a:solidFill>
              </a:rPr>
              <a:t>మనిషి            సంఘం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1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C060784D-9A55-4CF5-B69C-2BF23F43BCC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pSp>
        <p:nvGrpSpPr>
          <p:cNvPr id="54277" name="Group 4"/>
          <p:cNvGrpSpPr>
            <a:grpSpLocks/>
          </p:cNvGrpSpPr>
          <p:nvPr/>
        </p:nvGrpSpPr>
        <p:grpSpPr bwMode="auto">
          <a:xfrm>
            <a:off x="152400" y="3352800"/>
            <a:ext cx="1600200" cy="3276600"/>
            <a:chOff x="1400" y="5916"/>
            <a:chExt cx="2326" cy="4720"/>
          </a:xfrm>
        </p:grpSpPr>
        <p:sp>
          <p:nvSpPr>
            <p:cNvPr id="54402" name="AutoShape 5"/>
            <p:cNvSpPr>
              <a:spLocks noChangeArrowheads="1"/>
            </p:cNvSpPr>
            <p:nvPr/>
          </p:nvSpPr>
          <p:spPr bwMode="auto">
            <a:xfrm rot="1992283">
              <a:off x="2099" y="9338"/>
              <a:ext cx="402" cy="978"/>
            </a:xfrm>
            <a:prstGeom prst="can">
              <a:avLst>
                <a:gd name="adj" fmla="val 60821"/>
              </a:avLst>
            </a:prstGeom>
            <a:solidFill>
              <a:srgbClr val="FFFFFF"/>
            </a:solidFill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4403" name="Oval 6"/>
            <p:cNvSpPr>
              <a:spLocks noChangeArrowheads="1"/>
            </p:cNvSpPr>
            <p:nvPr/>
          </p:nvSpPr>
          <p:spPr bwMode="auto">
            <a:xfrm>
              <a:off x="2483" y="5916"/>
              <a:ext cx="996" cy="1109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4404" name="AutoShape 7"/>
            <p:cNvSpPr>
              <a:spLocks noChangeArrowheads="1"/>
            </p:cNvSpPr>
            <p:nvPr/>
          </p:nvSpPr>
          <p:spPr bwMode="auto">
            <a:xfrm rot="-691797">
              <a:off x="2398" y="6236"/>
              <a:ext cx="1083" cy="131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4405" name="Line 8"/>
            <p:cNvSpPr>
              <a:spLocks noChangeShapeType="1"/>
            </p:cNvSpPr>
            <p:nvPr/>
          </p:nvSpPr>
          <p:spPr bwMode="auto">
            <a:xfrm flipH="1">
              <a:off x="2832" y="7044"/>
              <a:ext cx="105" cy="188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Line 9"/>
            <p:cNvSpPr>
              <a:spLocks noChangeShapeType="1"/>
            </p:cNvSpPr>
            <p:nvPr/>
          </p:nvSpPr>
          <p:spPr bwMode="auto">
            <a:xfrm flipH="1">
              <a:off x="2036" y="7232"/>
              <a:ext cx="856" cy="28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7" name="Line 10"/>
            <p:cNvSpPr>
              <a:spLocks noChangeShapeType="1"/>
            </p:cNvSpPr>
            <p:nvPr/>
          </p:nvSpPr>
          <p:spPr bwMode="auto">
            <a:xfrm>
              <a:off x="2064" y="7496"/>
              <a:ext cx="1083" cy="63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408" name="Group 11"/>
            <p:cNvGrpSpPr>
              <a:grpSpLocks/>
            </p:cNvGrpSpPr>
            <p:nvPr/>
          </p:nvGrpSpPr>
          <p:grpSpPr bwMode="auto">
            <a:xfrm rot="21199819" flipH="1">
              <a:off x="2765" y="7206"/>
              <a:ext cx="961" cy="3041"/>
              <a:chOff x="8400" y="6412"/>
              <a:chExt cx="2200" cy="6468"/>
            </a:xfrm>
          </p:grpSpPr>
          <p:grpSp>
            <p:nvGrpSpPr>
              <p:cNvPr id="54416" name="Group 12"/>
              <p:cNvGrpSpPr>
                <a:grpSpLocks/>
              </p:cNvGrpSpPr>
              <p:nvPr/>
            </p:nvGrpSpPr>
            <p:grpSpPr bwMode="auto">
              <a:xfrm>
                <a:off x="8400" y="6412"/>
                <a:ext cx="2200" cy="6468"/>
                <a:chOff x="4600" y="6080"/>
                <a:chExt cx="2200" cy="6640"/>
              </a:xfrm>
            </p:grpSpPr>
            <p:sp>
              <p:nvSpPr>
                <p:cNvPr id="54419" name="Line 13"/>
                <p:cNvSpPr>
                  <a:spLocks noChangeShapeType="1"/>
                </p:cNvSpPr>
                <p:nvPr/>
              </p:nvSpPr>
              <p:spPr bwMode="auto">
                <a:xfrm>
                  <a:off x="5240" y="6080"/>
                  <a:ext cx="1560" cy="720"/>
                </a:xfrm>
                <a:prstGeom prst="line">
                  <a:avLst/>
                </a:prstGeom>
                <a:noFill/>
                <a:ln w="762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42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4600" y="6800"/>
                  <a:ext cx="2160" cy="5920"/>
                </a:xfrm>
                <a:prstGeom prst="line">
                  <a:avLst/>
                </a:prstGeom>
                <a:noFill/>
                <a:ln w="762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421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4600" y="6120"/>
                  <a:ext cx="680" cy="6520"/>
                </a:xfrm>
                <a:prstGeom prst="line">
                  <a:avLst/>
                </a:prstGeom>
                <a:noFill/>
                <a:ln w="762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417" name="Line 16"/>
              <p:cNvSpPr>
                <a:spLocks noChangeShapeType="1"/>
              </p:cNvSpPr>
              <p:nvPr/>
            </p:nvSpPr>
            <p:spPr bwMode="auto">
              <a:xfrm>
                <a:off x="8880" y="8808"/>
                <a:ext cx="880" cy="312"/>
              </a:xfrm>
              <a:prstGeom prst="line">
                <a:avLst/>
              </a:prstGeom>
              <a:noFill/>
              <a:ln w="762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18" name="Oval 17"/>
              <p:cNvSpPr>
                <a:spLocks noChangeArrowheads="1"/>
              </p:cNvSpPr>
              <p:nvPr/>
            </p:nvSpPr>
            <p:spPr bwMode="auto">
              <a:xfrm rot="1392086">
                <a:off x="9006" y="6701"/>
                <a:ext cx="1594" cy="226"/>
              </a:xfrm>
              <a:prstGeom prst="ellipse">
                <a:avLst/>
              </a:prstGeom>
              <a:solidFill>
                <a:srgbClr val="FFFFFF"/>
              </a:solidFill>
              <a:ln w="762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</p:grpSp>
        <p:sp>
          <p:nvSpPr>
            <p:cNvPr id="54409" name="Line 18"/>
            <p:cNvSpPr>
              <a:spLocks noChangeShapeType="1"/>
            </p:cNvSpPr>
            <p:nvPr/>
          </p:nvSpPr>
          <p:spPr bwMode="auto">
            <a:xfrm>
              <a:off x="2947" y="7270"/>
              <a:ext cx="682" cy="66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0" name="AutoShape 19"/>
            <p:cNvSpPr>
              <a:spLocks noChangeArrowheads="1"/>
            </p:cNvSpPr>
            <p:nvPr/>
          </p:nvSpPr>
          <p:spPr bwMode="auto">
            <a:xfrm rot="6089160">
              <a:off x="2158" y="7360"/>
              <a:ext cx="79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00 h 21600"/>
                <a:gd name="T14" fmla="*/ 17089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1" name="Line 20"/>
            <p:cNvSpPr>
              <a:spLocks noChangeShapeType="1"/>
            </p:cNvSpPr>
            <p:nvPr/>
          </p:nvSpPr>
          <p:spPr bwMode="auto">
            <a:xfrm flipH="1">
              <a:off x="2431" y="8906"/>
              <a:ext cx="401" cy="67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2" name="Line 21"/>
            <p:cNvSpPr>
              <a:spLocks noChangeShapeType="1"/>
            </p:cNvSpPr>
            <p:nvPr/>
          </p:nvSpPr>
          <p:spPr bwMode="auto">
            <a:xfrm>
              <a:off x="2815" y="8906"/>
              <a:ext cx="611" cy="139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3" name="Freeform 22"/>
            <p:cNvSpPr>
              <a:spLocks/>
            </p:cNvSpPr>
            <p:nvPr/>
          </p:nvSpPr>
          <p:spPr bwMode="auto">
            <a:xfrm>
              <a:off x="1400" y="9827"/>
              <a:ext cx="908" cy="809"/>
            </a:xfrm>
            <a:custGeom>
              <a:avLst/>
              <a:gdLst>
                <a:gd name="T0" fmla="*/ 0 w 2080"/>
                <a:gd name="T1" fmla="*/ 0 h 1720"/>
                <a:gd name="T2" fmla="*/ 0 w 2080"/>
                <a:gd name="T3" fmla="*/ 1 h 1720"/>
                <a:gd name="T4" fmla="*/ 0 w 2080"/>
                <a:gd name="T5" fmla="*/ 0 h 1720"/>
                <a:gd name="T6" fmla="*/ 0 w 2080"/>
                <a:gd name="T7" fmla="*/ 0 h 1720"/>
                <a:gd name="T8" fmla="*/ 0 w 2080"/>
                <a:gd name="T9" fmla="*/ 0 h 1720"/>
                <a:gd name="T10" fmla="*/ 0 w 2080"/>
                <a:gd name="T11" fmla="*/ 0 h 17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0" h="1720">
                  <a:moveTo>
                    <a:pt x="2000" y="960"/>
                  </a:moveTo>
                  <a:cubicBezTo>
                    <a:pt x="2080" y="1160"/>
                    <a:pt x="1987" y="1720"/>
                    <a:pt x="1680" y="1680"/>
                  </a:cubicBezTo>
                  <a:cubicBezTo>
                    <a:pt x="1373" y="1640"/>
                    <a:pt x="320" y="993"/>
                    <a:pt x="160" y="720"/>
                  </a:cubicBezTo>
                  <a:cubicBezTo>
                    <a:pt x="0" y="447"/>
                    <a:pt x="547" y="80"/>
                    <a:pt x="720" y="40"/>
                  </a:cubicBezTo>
                  <a:cubicBezTo>
                    <a:pt x="893" y="0"/>
                    <a:pt x="993" y="313"/>
                    <a:pt x="1200" y="480"/>
                  </a:cubicBezTo>
                  <a:cubicBezTo>
                    <a:pt x="1407" y="647"/>
                    <a:pt x="1920" y="760"/>
                    <a:pt x="2000" y="960"/>
                  </a:cubicBez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4" name="Oval 23"/>
            <p:cNvSpPr>
              <a:spLocks noChangeArrowheads="1"/>
            </p:cNvSpPr>
            <p:nvPr/>
          </p:nvSpPr>
          <p:spPr bwMode="auto">
            <a:xfrm>
              <a:off x="1924" y="10053"/>
              <a:ext cx="332" cy="20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762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4415" name="Line 24"/>
            <p:cNvSpPr>
              <a:spLocks noChangeShapeType="1"/>
            </p:cNvSpPr>
            <p:nvPr/>
          </p:nvSpPr>
          <p:spPr bwMode="auto">
            <a:xfrm flipH="1">
              <a:off x="3253" y="7942"/>
              <a:ext cx="390" cy="46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78" name="Oval 25"/>
          <p:cNvSpPr>
            <a:spLocks noChangeArrowheads="1"/>
          </p:cNvSpPr>
          <p:nvPr/>
        </p:nvSpPr>
        <p:spPr bwMode="auto">
          <a:xfrm>
            <a:off x="4648200" y="3124200"/>
            <a:ext cx="2209800" cy="1828800"/>
          </a:xfrm>
          <a:prstGeom prst="ellipse">
            <a:avLst/>
          </a:prstGeom>
          <a:solidFill>
            <a:srgbClr val="3399FF"/>
          </a:solidFill>
          <a:ln w="76200">
            <a:solidFill>
              <a:srgbClr val="000000"/>
            </a:solidFill>
            <a:round/>
            <a:headEnd/>
            <a:tailEnd/>
          </a:ln>
          <a:effectLst>
            <a:outerShdw dist="217018" dir="1233363" algn="ctr" rotWithShape="0">
              <a:srgbClr val="808080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latin typeface="Arial" charset="0"/>
              </a:rPr>
              <a:t>Present</a:t>
            </a:r>
            <a:endParaRPr lang="te-IN" altLang="en-US" sz="2800" b="1" dirty="0" smtClean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e-IN" altLang="en-US" sz="2800" b="1" dirty="0" smtClean="0">
                <a:latin typeface="Arial" charset="0"/>
              </a:rPr>
              <a:t>ప్రస్తుతం</a:t>
            </a:r>
            <a:endParaRPr lang="en-US" altLang="en-US" sz="2800" b="1" dirty="0">
              <a:latin typeface="Arial" charset="0"/>
            </a:endParaRPr>
          </a:p>
        </p:txBody>
      </p:sp>
      <p:sp>
        <p:nvSpPr>
          <p:cNvPr id="54279" name="Oval 26"/>
          <p:cNvSpPr>
            <a:spLocks noChangeArrowheads="1"/>
          </p:cNvSpPr>
          <p:nvPr/>
        </p:nvSpPr>
        <p:spPr bwMode="auto">
          <a:xfrm>
            <a:off x="6858000" y="3200400"/>
            <a:ext cx="2057400" cy="18288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000000"/>
            </a:solidFill>
            <a:round/>
            <a:headEnd/>
            <a:tailEnd/>
          </a:ln>
          <a:effectLst>
            <a:outerShdw dist="217018" dir="1233363" algn="ctr" rotWithShape="0">
              <a:srgbClr val="808080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chemeClr val="bg1"/>
                </a:solidFill>
                <a:latin typeface="Arial" charset="0"/>
              </a:rPr>
              <a:t>Future</a:t>
            </a:r>
            <a:endParaRPr lang="en-US" altLang="en-US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e-IN" altLang="en-US" sz="2800" b="1" dirty="0" smtClean="0">
                <a:solidFill>
                  <a:schemeClr val="bg2"/>
                </a:solidFill>
                <a:latin typeface="Arial" charset="0"/>
              </a:rPr>
              <a:t>భవిష్యత్తు</a:t>
            </a:r>
          </a:p>
        </p:txBody>
      </p:sp>
      <p:grpSp>
        <p:nvGrpSpPr>
          <p:cNvPr id="54280" name="Group 27"/>
          <p:cNvGrpSpPr>
            <a:grpSpLocks/>
          </p:cNvGrpSpPr>
          <p:nvPr/>
        </p:nvGrpSpPr>
        <p:grpSpPr bwMode="auto">
          <a:xfrm rot="-5400000">
            <a:off x="817562" y="3068638"/>
            <a:ext cx="4537075" cy="2514600"/>
            <a:chOff x="1487" y="3015"/>
            <a:chExt cx="9263" cy="6358"/>
          </a:xfrm>
        </p:grpSpPr>
        <p:grpSp>
          <p:nvGrpSpPr>
            <p:cNvPr id="54289" name="Group 28"/>
            <p:cNvGrpSpPr>
              <a:grpSpLocks/>
            </p:cNvGrpSpPr>
            <p:nvPr/>
          </p:nvGrpSpPr>
          <p:grpSpPr bwMode="auto">
            <a:xfrm rot="5400000">
              <a:off x="3170" y="1902"/>
              <a:ext cx="5222" cy="8588"/>
              <a:chOff x="2010" y="2118"/>
              <a:chExt cx="5222" cy="8588"/>
            </a:xfrm>
          </p:grpSpPr>
          <p:sp>
            <p:nvSpPr>
              <p:cNvPr id="54294" name="Rectangle 29"/>
              <p:cNvSpPr>
                <a:spLocks noChangeArrowheads="1"/>
              </p:cNvSpPr>
              <p:nvPr/>
            </p:nvSpPr>
            <p:spPr bwMode="auto">
              <a:xfrm>
                <a:off x="5226" y="3085"/>
                <a:ext cx="1933" cy="7621"/>
              </a:xfrm>
              <a:prstGeom prst="rect">
                <a:avLst/>
              </a:prstGeom>
              <a:solidFill>
                <a:srgbClr val="E0E0E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295" name="Freeform 30"/>
              <p:cNvSpPr>
                <a:spLocks/>
              </p:cNvSpPr>
              <p:nvPr/>
            </p:nvSpPr>
            <p:spPr bwMode="auto">
              <a:xfrm>
                <a:off x="2080" y="2118"/>
                <a:ext cx="3146" cy="8578"/>
              </a:xfrm>
              <a:custGeom>
                <a:avLst/>
                <a:gdLst>
                  <a:gd name="T0" fmla="*/ 0 w 3146"/>
                  <a:gd name="T1" fmla="*/ 6524 h 8578"/>
                  <a:gd name="T2" fmla="*/ 3146 w 3146"/>
                  <a:gd name="T3" fmla="*/ 8578 h 8578"/>
                  <a:gd name="T4" fmla="*/ 3146 w 3146"/>
                  <a:gd name="T5" fmla="*/ 1029 h 8578"/>
                  <a:gd name="T6" fmla="*/ 2646 w 3146"/>
                  <a:gd name="T7" fmla="*/ 662 h 8578"/>
                  <a:gd name="T8" fmla="*/ 0 w 3146"/>
                  <a:gd name="T9" fmla="*/ 0 h 8578"/>
                  <a:gd name="T10" fmla="*/ 0 w 3146"/>
                  <a:gd name="T11" fmla="*/ 6524 h 85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46" h="8578">
                    <a:moveTo>
                      <a:pt x="0" y="6524"/>
                    </a:moveTo>
                    <a:lnTo>
                      <a:pt x="3146" y="8578"/>
                    </a:lnTo>
                    <a:lnTo>
                      <a:pt x="3146" y="1029"/>
                    </a:lnTo>
                    <a:lnTo>
                      <a:pt x="2646" y="662"/>
                    </a:lnTo>
                    <a:lnTo>
                      <a:pt x="0" y="0"/>
                    </a:lnTo>
                    <a:lnTo>
                      <a:pt x="0" y="6524"/>
                    </a:lnTo>
                    <a:close/>
                  </a:path>
                </a:pathLst>
              </a:custGeom>
              <a:solidFill>
                <a:srgbClr val="60606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6" name="Freeform 31"/>
              <p:cNvSpPr>
                <a:spLocks/>
              </p:cNvSpPr>
              <p:nvPr/>
            </p:nvSpPr>
            <p:spPr bwMode="auto">
              <a:xfrm>
                <a:off x="5192" y="3085"/>
                <a:ext cx="1933" cy="867"/>
              </a:xfrm>
              <a:custGeom>
                <a:avLst/>
                <a:gdLst>
                  <a:gd name="T0" fmla="*/ 0 w 1933"/>
                  <a:gd name="T1" fmla="*/ 0 h 867"/>
                  <a:gd name="T2" fmla="*/ 1933 w 1933"/>
                  <a:gd name="T3" fmla="*/ 0 h 867"/>
                  <a:gd name="T4" fmla="*/ 1933 w 1933"/>
                  <a:gd name="T5" fmla="*/ 867 h 867"/>
                  <a:gd name="T6" fmla="*/ 0 w 1933"/>
                  <a:gd name="T7" fmla="*/ 409 h 867"/>
                  <a:gd name="T8" fmla="*/ 0 w 1933"/>
                  <a:gd name="T9" fmla="*/ 0 h 8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33" h="867">
                    <a:moveTo>
                      <a:pt x="0" y="0"/>
                    </a:moveTo>
                    <a:lnTo>
                      <a:pt x="1933" y="0"/>
                    </a:lnTo>
                    <a:lnTo>
                      <a:pt x="1933" y="867"/>
                    </a:lnTo>
                    <a:lnTo>
                      <a:pt x="0" y="4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7" name="Rectangle 32"/>
              <p:cNvSpPr>
                <a:spLocks noChangeArrowheads="1"/>
              </p:cNvSpPr>
              <p:nvPr/>
            </p:nvSpPr>
            <p:spPr bwMode="auto">
              <a:xfrm>
                <a:off x="5226" y="4205"/>
                <a:ext cx="939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298" name="Rectangle 33"/>
              <p:cNvSpPr>
                <a:spLocks noChangeArrowheads="1"/>
              </p:cNvSpPr>
              <p:nvPr/>
            </p:nvSpPr>
            <p:spPr bwMode="auto">
              <a:xfrm>
                <a:off x="6239" y="4192"/>
                <a:ext cx="973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299" name="Rectangle 34"/>
              <p:cNvSpPr>
                <a:spLocks noChangeArrowheads="1"/>
              </p:cNvSpPr>
              <p:nvPr/>
            </p:nvSpPr>
            <p:spPr bwMode="auto">
              <a:xfrm>
                <a:off x="5719" y="3689"/>
                <a:ext cx="976" cy="435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0" name="Rectangle 35"/>
              <p:cNvSpPr>
                <a:spLocks noChangeArrowheads="1"/>
              </p:cNvSpPr>
              <p:nvPr/>
            </p:nvSpPr>
            <p:spPr bwMode="auto">
              <a:xfrm>
                <a:off x="6729" y="3686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1" name="Rectangle 36"/>
              <p:cNvSpPr>
                <a:spLocks noChangeArrowheads="1"/>
              </p:cNvSpPr>
              <p:nvPr/>
            </p:nvSpPr>
            <p:spPr bwMode="auto">
              <a:xfrm>
                <a:off x="5169" y="3686"/>
                <a:ext cx="497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2" name="Rectangle 37"/>
              <p:cNvSpPr>
                <a:spLocks noChangeArrowheads="1"/>
              </p:cNvSpPr>
              <p:nvPr/>
            </p:nvSpPr>
            <p:spPr bwMode="auto">
              <a:xfrm>
                <a:off x="5222" y="3167"/>
                <a:ext cx="967" cy="45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3" name="Rectangle 38"/>
              <p:cNvSpPr>
                <a:spLocks noChangeArrowheads="1"/>
              </p:cNvSpPr>
              <p:nvPr/>
            </p:nvSpPr>
            <p:spPr bwMode="auto">
              <a:xfrm>
                <a:off x="6259" y="3180"/>
                <a:ext cx="973" cy="447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4" name="Rectangle 39"/>
              <p:cNvSpPr>
                <a:spLocks noChangeArrowheads="1"/>
              </p:cNvSpPr>
              <p:nvPr/>
            </p:nvSpPr>
            <p:spPr bwMode="auto">
              <a:xfrm>
                <a:off x="5222" y="5218"/>
                <a:ext cx="9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5" name="Rectangle 40"/>
              <p:cNvSpPr>
                <a:spLocks noChangeArrowheads="1"/>
              </p:cNvSpPr>
              <p:nvPr/>
            </p:nvSpPr>
            <p:spPr bwMode="auto">
              <a:xfrm>
                <a:off x="6225" y="5208"/>
                <a:ext cx="977" cy="44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6" name="Rectangle 41"/>
              <p:cNvSpPr>
                <a:spLocks noChangeArrowheads="1"/>
              </p:cNvSpPr>
              <p:nvPr/>
            </p:nvSpPr>
            <p:spPr bwMode="auto">
              <a:xfrm>
                <a:off x="5709" y="4708"/>
                <a:ext cx="973" cy="429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7" name="Rectangle 42"/>
              <p:cNvSpPr>
                <a:spLocks noChangeArrowheads="1"/>
              </p:cNvSpPr>
              <p:nvPr/>
            </p:nvSpPr>
            <p:spPr bwMode="auto">
              <a:xfrm>
                <a:off x="6719" y="4705"/>
                <a:ext cx="493" cy="432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8" name="Rectangle 43"/>
              <p:cNvSpPr>
                <a:spLocks noChangeArrowheads="1"/>
              </p:cNvSpPr>
              <p:nvPr/>
            </p:nvSpPr>
            <p:spPr bwMode="auto">
              <a:xfrm>
                <a:off x="5226" y="4705"/>
                <a:ext cx="423" cy="432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9" name="Rectangle 44"/>
              <p:cNvSpPr>
                <a:spLocks noChangeArrowheads="1"/>
              </p:cNvSpPr>
              <p:nvPr/>
            </p:nvSpPr>
            <p:spPr bwMode="auto">
              <a:xfrm>
                <a:off x="5209" y="6208"/>
                <a:ext cx="946" cy="43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0" name="Rectangle 45"/>
              <p:cNvSpPr>
                <a:spLocks noChangeArrowheads="1"/>
              </p:cNvSpPr>
              <p:nvPr/>
            </p:nvSpPr>
            <p:spPr bwMode="auto">
              <a:xfrm>
                <a:off x="6225" y="6195"/>
                <a:ext cx="977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1" name="Rectangle 46"/>
              <p:cNvSpPr>
                <a:spLocks noChangeArrowheads="1"/>
              </p:cNvSpPr>
              <p:nvPr/>
            </p:nvSpPr>
            <p:spPr bwMode="auto">
              <a:xfrm>
                <a:off x="5709" y="5698"/>
                <a:ext cx="973" cy="42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2" name="Rectangle 47"/>
              <p:cNvSpPr>
                <a:spLocks noChangeArrowheads="1"/>
              </p:cNvSpPr>
              <p:nvPr/>
            </p:nvSpPr>
            <p:spPr bwMode="auto">
              <a:xfrm>
                <a:off x="6719" y="5692"/>
                <a:ext cx="493" cy="434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3" name="Rectangle 48"/>
              <p:cNvSpPr>
                <a:spLocks noChangeArrowheads="1"/>
              </p:cNvSpPr>
              <p:nvPr/>
            </p:nvSpPr>
            <p:spPr bwMode="auto">
              <a:xfrm>
                <a:off x="5216" y="5692"/>
                <a:ext cx="433" cy="43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4" name="Rectangle 49"/>
              <p:cNvSpPr>
                <a:spLocks noChangeArrowheads="1"/>
              </p:cNvSpPr>
              <p:nvPr/>
            </p:nvSpPr>
            <p:spPr bwMode="auto">
              <a:xfrm>
                <a:off x="5222" y="7227"/>
                <a:ext cx="920" cy="42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5" name="Rectangle 50"/>
              <p:cNvSpPr>
                <a:spLocks noChangeArrowheads="1"/>
              </p:cNvSpPr>
              <p:nvPr/>
            </p:nvSpPr>
            <p:spPr bwMode="auto">
              <a:xfrm>
                <a:off x="6215" y="7214"/>
                <a:ext cx="973" cy="44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6" name="Rectangle 51"/>
              <p:cNvSpPr>
                <a:spLocks noChangeArrowheads="1"/>
              </p:cNvSpPr>
              <p:nvPr/>
            </p:nvSpPr>
            <p:spPr bwMode="auto">
              <a:xfrm>
                <a:off x="5699" y="6711"/>
                <a:ext cx="973" cy="434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7" name="Rectangle 52"/>
              <p:cNvSpPr>
                <a:spLocks noChangeArrowheads="1"/>
              </p:cNvSpPr>
              <p:nvPr/>
            </p:nvSpPr>
            <p:spPr bwMode="auto">
              <a:xfrm>
                <a:off x="6705" y="6707"/>
                <a:ext cx="497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8" name="Rectangle 53"/>
              <p:cNvSpPr>
                <a:spLocks noChangeArrowheads="1"/>
              </p:cNvSpPr>
              <p:nvPr/>
            </p:nvSpPr>
            <p:spPr bwMode="auto">
              <a:xfrm>
                <a:off x="5226" y="6707"/>
                <a:ext cx="41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9" name="Rectangle 54"/>
              <p:cNvSpPr>
                <a:spLocks noChangeArrowheads="1"/>
              </p:cNvSpPr>
              <p:nvPr/>
            </p:nvSpPr>
            <p:spPr bwMode="auto">
              <a:xfrm>
                <a:off x="5216" y="8226"/>
                <a:ext cx="949" cy="42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0" name="Rectangle 55"/>
              <p:cNvSpPr>
                <a:spLocks noChangeArrowheads="1"/>
              </p:cNvSpPr>
              <p:nvPr/>
            </p:nvSpPr>
            <p:spPr bwMode="auto">
              <a:xfrm>
                <a:off x="6239" y="8213"/>
                <a:ext cx="973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1" name="Rectangle 56"/>
              <p:cNvSpPr>
                <a:spLocks noChangeArrowheads="1"/>
              </p:cNvSpPr>
              <p:nvPr/>
            </p:nvSpPr>
            <p:spPr bwMode="auto">
              <a:xfrm>
                <a:off x="5719" y="7710"/>
                <a:ext cx="976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2" name="Rectangle 57"/>
              <p:cNvSpPr>
                <a:spLocks noChangeArrowheads="1"/>
              </p:cNvSpPr>
              <p:nvPr/>
            </p:nvSpPr>
            <p:spPr bwMode="auto">
              <a:xfrm>
                <a:off x="6729" y="7707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3" name="Rectangle 58"/>
              <p:cNvSpPr>
                <a:spLocks noChangeArrowheads="1"/>
              </p:cNvSpPr>
              <p:nvPr/>
            </p:nvSpPr>
            <p:spPr bwMode="auto">
              <a:xfrm>
                <a:off x="5209" y="9239"/>
                <a:ext cx="946" cy="435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4" name="Rectangle 59"/>
              <p:cNvSpPr>
                <a:spLocks noChangeArrowheads="1"/>
              </p:cNvSpPr>
              <p:nvPr/>
            </p:nvSpPr>
            <p:spPr bwMode="auto">
              <a:xfrm>
                <a:off x="6225" y="9229"/>
                <a:ext cx="977" cy="44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5" name="Rectangle 60"/>
              <p:cNvSpPr>
                <a:spLocks noChangeArrowheads="1"/>
              </p:cNvSpPr>
              <p:nvPr/>
            </p:nvSpPr>
            <p:spPr bwMode="auto">
              <a:xfrm>
                <a:off x="5709" y="8726"/>
                <a:ext cx="973" cy="432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6" name="Rectangle 61"/>
              <p:cNvSpPr>
                <a:spLocks noChangeArrowheads="1"/>
              </p:cNvSpPr>
              <p:nvPr/>
            </p:nvSpPr>
            <p:spPr bwMode="auto">
              <a:xfrm>
                <a:off x="6719" y="8720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7" name="Rectangle 62"/>
              <p:cNvSpPr>
                <a:spLocks noChangeArrowheads="1"/>
              </p:cNvSpPr>
              <p:nvPr/>
            </p:nvSpPr>
            <p:spPr bwMode="auto">
              <a:xfrm>
                <a:off x="5226" y="8720"/>
                <a:ext cx="42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8" name="Rectangle 63"/>
              <p:cNvSpPr>
                <a:spLocks noChangeArrowheads="1"/>
              </p:cNvSpPr>
              <p:nvPr/>
            </p:nvSpPr>
            <p:spPr bwMode="auto">
              <a:xfrm>
                <a:off x="5222" y="10229"/>
                <a:ext cx="9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9" name="Rectangle 64"/>
              <p:cNvSpPr>
                <a:spLocks noChangeArrowheads="1"/>
              </p:cNvSpPr>
              <p:nvPr/>
            </p:nvSpPr>
            <p:spPr bwMode="auto">
              <a:xfrm>
                <a:off x="6225" y="10216"/>
                <a:ext cx="977" cy="451"/>
              </a:xfrm>
              <a:prstGeom prst="rect">
                <a:avLst/>
              </a:pr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30" name="Rectangle 65"/>
              <p:cNvSpPr>
                <a:spLocks noChangeArrowheads="1"/>
              </p:cNvSpPr>
              <p:nvPr/>
            </p:nvSpPr>
            <p:spPr bwMode="auto">
              <a:xfrm>
                <a:off x="5709" y="9719"/>
                <a:ext cx="973" cy="429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31" name="Rectangle 66"/>
              <p:cNvSpPr>
                <a:spLocks noChangeArrowheads="1"/>
              </p:cNvSpPr>
              <p:nvPr/>
            </p:nvSpPr>
            <p:spPr bwMode="auto">
              <a:xfrm>
                <a:off x="6719" y="9713"/>
                <a:ext cx="49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32" name="Rectangle 67"/>
              <p:cNvSpPr>
                <a:spLocks noChangeArrowheads="1"/>
              </p:cNvSpPr>
              <p:nvPr/>
            </p:nvSpPr>
            <p:spPr bwMode="auto">
              <a:xfrm>
                <a:off x="5216" y="9713"/>
                <a:ext cx="4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33" name="Freeform 68"/>
              <p:cNvSpPr>
                <a:spLocks/>
              </p:cNvSpPr>
              <p:nvPr/>
            </p:nvSpPr>
            <p:spPr bwMode="auto">
              <a:xfrm>
                <a:off x="4969" y="10086"/>
                <a:ext cx="260" cy="548"/>
              </a:xfrm>
              <a:custGeom>
                <a:avLst/>
                <a:gdLst>
                  <a:gd name="T0" fmla="*/ 260 w 260"/>
                  <a:gd name="T1" fmla="*/ 143 h 548"/>
                  <a:gd name="T2" fmla="*/ 260 w 260"/>
                  <a:gd name="T3" fmla="*/ 548 h 548"/>
                  <a:gd name="T4" fmla="*/ 0 w 260"/>
                  <a:gd name="T5" fmla="*/ 393 h 548"/>
                  <a:gd name="T6" fmla="*/ 0 w 260"/>
                  <a:gd name="T7" fmla="*/ 0 h 548"/>
                  <a:gd name="T8" fmla="*/ 260 w 260"/>
                  <a:gd name="T9" fmla="*/ 143 h 5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48">
                    <a:moveTo>
                      <a:pt x="260" y="143"/>
                    </a:moveTo>
                    <a:lnTo>
                      <a:pt x="260" y="548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260" y="14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4" name="Freeform 69"/>
              <p:cNvSpPr>
                <a:spLocks/>
              </p:cNvSpPr>
              <p:nvPr/>
            </p:nvSpPr>
            <p:spPr bwMode="auto">
              <a:xfrm>
                <a:off x="4116" y="9518"/>
                <a:ext cx="800" cy="938"/>
              </a:xfrm>
              <a:custGeom>
                <a:avLst/>
                <a:gdLst>
                  <a:gd name="T0" fmla="*/ 800 w 800"/>
                  <a:gd name="T1" fmla="*/ 529 h 938"/>
                  <a:gd name="T2" fmla="*/ 800 w 800"/>
                  <a:gd name="T3" fmla="*/ 938 h 938"/>
                  <a:gd name="T4" fmla="*/ 0 w 800"/>
                  <a:gd name="T5" fmla="*/ 402 h 938"/>
                  <a:gd name="T6" fmla="*/ 0 w 800"/>
                  <a:gd name="T7" fmla="*/ 0 h 938"/>
                  <a:gd name="T8" fmla="*/ 800 w 800"/>
                  <a:gd name="T9" fmla="*/ 529 h 9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938">
                    <a:moveTo>
                      <a:pt x="800" y="529"/>
                    </a:moveTo>
                    <a:lnTo>
                      <a:pt x="800" y="938"/>
                    </a:lnTo>
                    <a:lnTo>
                      <a:pt x="0" y="402"/>
                    </a:lnTo>
                    <a:lnTo>
                      <a:pt x="0" y="0"/>
                    </a:lnTo>
                    <a:lnTo>
                      <a:pt x="800" y="52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5" name="Freeform 70"/>
              <p:cNvSpPr>
                <a:spLocks/>
              </p:cNvSpPr>
              <p:nvPr/>
            </p:nvSpPr>
            <p:spPr bwMode="auto">
              <a:xfrm>
                <a:off x="3280" y="8992"/>
                <a:ext cx="796" cy="899"/>
              </a:xfrm>
              <a:custGeom>
                <a:avLst/>
                <a:gdLst>
                  <a:gd name="T0" fmla="*/ 796 w 796"/>
                  <a:gd name="T1" fmla="*/ 519 h 899"/>
                  <a:gd name="T2" fmla="*/ 796 w 796"/>
                  <a:gd name="T3" fmla="*/ 899 h 899"/>
                  <a:gd name="T4" fmla="*/ 0 w 796"/>
                  <a:gd name="T5" fmla="*/ 380 h 899"/>
                  <a:gd name="T6" fmla="*/ 0 w 796"/>
                  <a:gd name="T7" fmla="*/ 0 h 899"/>
                  <a:gd name="T8" fmla="*/ 796 w 796"/>
                  <a:gd name="T9" fmla="*/ 519 h 8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99">
                    <a:moveTo>
                      <a:pt x="796" y="519"/>
                    </a:moveTo>
                    <a:lnTo>
                      <a:pt x="796" y="89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51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6" name="Freeform 71"/>
              <p:cNvSpPr>
                <a:spLocks/>
              </p:cNvSpPr>
              <p:nvPr/>
            </p:nvSpPr>
            <p:spPr bwMode="auto">
              <a:xfrm>
                <a:off x="2443" y="8460"/>
                <a:ext cx="797" cy="883"/>
              </a:xfrm>
              <a:custGeom>
                <a:avLst/>
                <a:gdLst>
                  <a:gd name="T0" fmla="*/ 797 w 797"/>
                  <a:gd name="T1" fmla="*/ 506 h 883"/>
                  <a:gd name="T2" fmla="*/ 797 w 797"/>
                  <a:gd name="T3" fmla="*/ 883 h 883"/>
                  <a:gd name="T4" fmla="*/ 0 w 797"/>
                  <a:gd name="T5" fmla="*/ 373 h 883"/>
                  <a:gd name="T6" fmla="*/ 0 w 797"/>
                  <a:gd name="T7" fmla="*/ 0 h 883"/>
                  <a:gd name="T8" fmla="*/ 797 w 797"/>
                  <a:gd name="T9" fmla="*/ 506 h 8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883">
                    <a:moveTo>
                      <a:pt x="797" y="506"/>
                    </a:moveTo>
                    <a:lnTo>
                      <a:pt x="797" y="883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97" y="506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7" name="Freeform 72"/>
              <p:cNvSpPr>
                <a:spLocks/>
              </p:cNvSpPr>
              <p:nvPr/>
            </p:nvSpPr>
            <p:spPr bwMode="auto">
              <a:xfrm>
                <a:off x="2010" y="8178"/>
                <a:ext cx="393" cy="626"/>
              </a:xfrm>
              <a:custGeom>
                <a:avLst/>
                <a:gdLst>
                  <a:gd name="T0" fmla="*/ 393 w 393"/>
                  <a:gd name="T1" fmla="*/ 253 h 626"/>
                  <a:gd name="T2" fmla="*/ 393 w 393"/>
                  <a:gd name="T3" fmla="*/ 626 h 626"/>
                  <a:gd name="T4" fmla="*/ 0 w 393"/>
                  <a:gd name="T5" fmla="*/ 357 h 626"/>
                  <a:gd name="T6" fmla="*/ 0 w 393"/>
                  <a:gd name="T7" fmla="*/ 0 h 626"/>
                  <a:gd name="T8" fmla="*/ 393 w 393"/>
                  <a:gd name="T9" fmla="*/ 253 h 6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626">
                    <a:moveTo>
                      <a:pt x="393" y="253"/>
                    </a:moveTo>
                    <a:lnTo>
                      <a:pt x="393" y="626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393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8" name="Freeform 73"/>
              <p:cNvSpPr>
                <a:spLocks/>
              </p:cNvSpPr>
              <p:nvPr/>
            </p:nvSpPr>
            <p:spPr bwMode="auto">
              <a:xfrm>
                <a:off x="4969" y="3111"/>
                <a:ext cx="260" cy="484"/>
              </a:xfrm>
              <a:custGeom>
                <a:avLst/>
                <a:gdLst>
                  <a:gd name="T0" fmla="*/ 260 w 260"/>
                  <a:gd name="T1" fmla="*/ 59 h 484"/>
                  <a:gd name="T2" fmla="*/ 260 w 260"/>
                  <a:gd name="T3" fmla="*/ 484 h 484"/>
                  <a:gd name="T4" fmla="*/ 0 w 260"/>
                  <a:gd name="T5" fmla="*/ 396 h 484"/>
                  <a:gd name="T6" fmla="*/ 0 w 260"/>
                  <a:gd name="T7" fmla="*/ 0 h 484"/>
                  <a:gd name="T8" fmla="*/ 260 w 260"/>
                  <a:gd name="T9" fmla="*/ 59 h 4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484">
                    <a:moveTo>
                      <a:pt x="260" y="59"/>
                    </a:moveTo>
                    <a:lnTo>
                      <a:pt x="260" y="484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260" y="5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9" name="Freeform 74"/>
              <p:cNvSpPr>
                <a:spLocks/>
              </p:cNvSpPr>
              <p:nvPr/>
            </p:nvSpPr>
            <p:spPr bwMode="auto">
              <a:xfrm>
                <a:off x="4116" y="2836"/>
                <a:ext cx="800" cy="655"/>
              </a:xfrm>
              <a:custGeom>
                <a:avLst/>
                <a:gdLst>
                  <a:gd name="T0" fmla="*/ 800 w 800"/>
                  <a:gd name="T1" fmla="*/ 253 h 655"/>
                  <a:gd name="T2" fmla="*/ 800 w 800"/>
                  <a:gd name="T3" fmla="*/ 655 h 655"/>
                  <a:gd name="T4" fmla="*/ 0 w 800"/>
                  <a:gd name="T5" fmla="*/ 395 h 655"/>
                  <a:gd name="T6" fmla="*/ 0 w 800"/>
                  <a:gd name="T7" fmla="*/ 0 h 655"/>
                  <a:gd name="T8" fmla="*/ 800 w 800"/>
                  <a:gd name="T9" fmla="*/ 253 h 6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655">
                    <a:moveTo>
                      <a:pt x="800" y="253"/>
                    </a:moveTo>
                    <a:lnTo>
                      <a:pt x="800" y="655"/>
                    </a:lnTo>
                    <a:lnTo>
                      <a:pt x="0" y="395"/>
                    </a:lnTo>
                    <a:lnTo>
                      <a:pt x="0" y="0"/>
                    </a:lnTo>
                    <a:lnTo>
                      <a:pt x="800" y="25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0" name="Freeform 75"/>
              <p:cNvSpPr>
                <a:spLocks/>
              </p:cNvSpPr>
              <p:nvPr/>
            </p:nvSpPr>
            <p:spPr bwMode="auto">
              <a:xfrm>
                <a:off x="3280" y="2566"/>
                <a:ext cx="796" cy="640"/>
              </a:xfrm>
              <a:custGeom>
                <a:avLst/>
                <a:gdLst>
                  <a:gd name="T0" fmla="*/ 796 w 796"/>
                  <a:gd name="T1" fmla="*/ 253 h 640"/>
                  <a:gd name="T2" fmla="*/ 796 w 796"/>
                  <a:gd name="T3" fmla="*/ 640 h 640"/>
                  <a:gd name="T4" fmla="*/ 0 w 796"/>
                  <a:gd name="T5" fmla="*/ 380 h 640"/>
                  <a:gd name="T6" fmla="*/ 0 w 796"/>
                  <a:gd name="T7" fmla="*/ 0 h 640"/>
                  <a:gd name="T8" fmla="*/ 796 w 796"/>
                  <a:gd name="T9" fmla="*/ 253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640">
                    <a:moveTo>
                      <a:pt x="796" y="253"/>
                    </a:moveTo>
                    <a:lnTo>
                      <a:pt x="796" y="640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1" name="Freeform 76"/>
              <p:cNvSpPr>
                <a:spLocks/>
              </p:cNvSpPr>
              <p:nvPr/>
            </p:nvSpPr>
            <p:spPr bwMode="auto">
              <a:xfrm>
                <a:off x="2443" y="2297"/>
                <a:ext cx="797" cy="629"/>
              </a:xfrm>
              <a:custGeom>
                <a:avLst/>
                <a:gdLst>
                  <a:gd name="T0" fmla="*/ 797 w 797"/>
                  <a:gd name="T1" fmla="*/ 253 h 629"/>
                  <a:gd name="T2" fmla="*/ 793 w 797"/>
                  <a:gd name="T3" fmla="*/ 629 h 629"/>
                  <a:gd name="T4" fmla="*/ 0 w 797"/>
                  <a:gd name="T5" fmla="*/ 380 h 629"/>
                  <a:gd name="T6" fmla="*/ 0 w 797"/>
                  <a:gd name="T7" fmla="*/ 0 h 629"/>
                  <a:gd name="T8" fmla="*/ 797 w 797"/>
                  <a:gd name="T9" fmla="*/ 253 h 6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629">
                    <a:moveTo>
                      <a:pt x="797" y="253"/>
                    </a:moveTo>
                    <a:lnTo>
                      <a:pt x="793" y="62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2" name="Freeform 77"/>
              <p:cNvSpPr>
                <a:spLocks/>
              </p:cNvSpPr>
              <p:nvPr/>
            </p:nvSpPr>
            <p:spPr bwMode="auto">
              <a:xfrm>
                <a:off x="2010" y="2170"/>
                <a:ext cx="393" cy="487"/>
              </a:xfrm>
              <a:custGeom>
                <a:avLst/>
                <a:gdLst>
                  <a:gd name="T0" fmla="*/ 393 w 393"/>
                  <a:gd name="T1" fmla="*/ 111 h 487"/>
                  <a:gd name="T2" fmla="*/ 393 w 393"/>
                  <a:gd name="T3" fmla="*/ 487 h 487"/>
                  <a:gd name="T4" fmla="*/ 0 w 393"/>
                  <a:gd name="T5" fmla="*/ 364 h 487"/>
                  <a:gd name="T6" fmla="*/ 0 w 393"/>
                  <a:gd name="T7" fmla="*/ 0 h 487"/>
                  <a:gd name="T8" fmla="*/ 393 w 393"/>
                  <a:gd name="T9" fmla="*/ 111 h 4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487">
                    <a:moveTo>
                      <a:pt x="393" y="111"/>
                    </a:moveTo>
                    <a:lnTo>
                      <a:pt x="393" y="487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393" y="111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3" name="Freeform 78"/>
              <p:cNvSpPr>
                <a:spLocks/>
              </p:cNvSpPr>
              <p:nvPr/>
            </p:nvSpPr>
            <p:spPr bwMode="auto">
              <a:xfrm>
                <a:off x="4116" y="3783"/>
                <a:ext cx="800" cy="704"/>
              </a:xfrm>
              <a:custGeom>
                <a:avLst/>
                <a:gdLst>
                  <a:gd name="T0" fmla="*/ 800 w 800"/>
                  <a:gd name="T1" fmla="*/ 296 h 704"/>
                  <a:gd name="T2" fmla="*/ 800 w 800"/>
                  <a:gd name="T3" fmla="*/ 704 h 704"/>
                  <a:gd name="T4" fmla="*/ 0 w 800"/>
                  <a:gd name="T5" fmla="*/ 396 h 704"/>
                  <a:gd name="T6" fmla="*/ 0 w 800"/>
                  <a:gd name="T7" fmla="*/ 0 h 704"/>
                  <a:gd name="T8" fmla="*/ 800 w 800"/>
                  <a:gd name="T9" fmla="*/ 296 h 7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04">
                    <a:moveTo>
                      <a:pt x="800" y="296"/>
                    </a:moveTo>
                    <a:lnTo>
                      <a:pt x="800" y="704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29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4" name="Freeform 79"/>
              <p:cNvSpPr>
                <a:spLocks/>
              </p:cNvSpPr>
              <p:nvPr/>
            </p:nvSpPr>
            <p:spPr bwMode="auto">
              <a:xfrm>
                <a:off x="3280" y="3488"/>
                <a:ext cx="796" cy="678"/>
              </a:xfrm>
              <a:custGeom>
                <a:avLst/>
                <a:gdLst>
                  <a:gd name="T0" fmla="*/ 796 w 796"/>
                  <a:gd name="T1" fmla="*/ 295 h 678"/>
                  <a:gd name="T2" fmla="*/ 796 w 796"/>
                  <a:gd name="T3" fmla="*/ 678 h 678"/>
                  <a:gd name="T4" fmla="*/ 0 w 796"/>
                  <a:gd name="T5" fmla="*/ 383 h 678"/>
                  <a:gd name="T6" fmla="*/ 0 w 796"/>
                  <a:gd name="T7" fmla="*/ 0 h 678"/>
                  <a:gd name="T8" fmla="*/ 796 w 796"/>
                  <a:gd name="T9" fmla="*/ 295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678">
                    <a:moveTo>
                      <a:pt x="796" y="295"/>
                    </a:moveTo>
                    <a:lnTo>
                      <a:pt x="796" y="678"/>
                    </a:lnTo>
                    <a:lnTo>
                      <a:pt x="0" y="383"/>
                    </a:lnTo>
                    <a:lnTo>
                      <a:pt x="0" y="0"/>
                    </a:lnTo>
                    <a:lnTo>
                      <a:pt x="796" y="295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5" name="Freeform 80"/>
              <p:cNvSpPr>
                <a:spLocks/>
              </p:cNvSpPr>
              <p:nvPr/>
            </p:nvSpPr>
            <p:spPr bwMode="auto">
              <a:xfrm>
                <a:off x="2443" y="3180"/>
                <a:ext cx="797" cy="668"/>
              </a:xfrm>
              <a:custGeom>
                <a:avLst/>
                <a:gdLst>
                  <a:gd name="T0" fmla="*/ 797 w 797"/>
                  <a:gd name="T1" fmla="*/ 292 h 668"/>
                  <a:gd name="T2" fmla="*/ 797 w 797"/>
                  <a:gd name="T3" fmla="*/ 668 h 668"/>
                  <a:gd name="T4" fmla="*/ 0 w 797"/>
                  <a:gd name="T5" fmla="*/ 373 h 668"/>
                  <a:gd name="T6" fmla="*/ 0 w 797"/>
                  <a:gd name="T7" fmla="*/ 0 h 668"/>
                  <a:gd name="T8" fmla="*/ 797 w 797"/>
                  <a:gd name="T9" fmla="*/ 292 h 6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668">
                    <a:moveTo>
                      <a:pt x="797" y="292"/>
                    </a:moveTo>
                    <a:lnTo>
                      <a:pt x="797" y="668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97" y="292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6" name="Freeform 81"/>
              <p:cNvSpPr>
                <a:spLocks/>
              </p:cNvSpPr>
              <p:nvPr/>
            </p:nvSpPr>
            <p:spPr bwMode="auto">
              <a:xfrm>
                <a:off x="2010" y="3034"/>
                <a:ext cx="393" cy="506"/>
              </a:xfrm>
              <a:custGeom>
                <a:avLst/>
                <a:gdLst>
                  <a:gd name="T0" fmla="*/ 393 w 393"/>
                  <a:gd name="T1" fmla="*/ 136 h 506"/>
                  <a:gd name="T2" fmla="*/ 393 w 393"/>
                  <a:gd name="T3" fmla="*/ 506 h 506"/>
                  <a:gd name="T4" fmla="*/ 0 w 393"/>
                  <a:gd name="T5" fmla="*/ 360 h 506"/>
                  <a:gd name="T6" fmla="*/ 0 w 393"/>
                  <a:gd name="T7" fmla="*/ 0 h 506"/>
                  <a:gd name="T8" fmla="*/ 393 w 393"/>
                  <a:gd name="T9" fmla="*/ 136 h 5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06">
                    <a:moveTo>
                      <a:pt x="393" y="136"/>
                    </a:moveTo>
                    <a:lnTo>
                      <a:pt x="393" y="506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393" y="13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7" name="Freeform 82"/>
              <p:cNvSpPr>
                <a:spLocks/>
              </p:cNvSpPr>
              <p:nvPr/>
            </p:nvSpPr>
            <p:spPr bwMode="auto">
              <a:xfrm>
                <a:off x="4969" y="5107"/>
                <a:ext cx="260" cy="516"/>
              </a:xfrm>
              <a:custGeom>
                <a:avLst/>
                <a:gdLst>
                  <a:gd name="T0" fmla="*/ 260 w 260"/>
                  <a:gd name="T1" fmla="*/ 98 h 516"/>
                  <a:gd name="T2" fmla="*/ 260 w 260"/>
                  <a:gd name="T3" fmla="*/ 516 h 516"/>
                  <a:gd name="T4" fmla="*/ 0 w 260"/>
                  <a:gd name="T5" fmla="*/ 403 h 516"/>
                  <a:gd name="T6" fmla="*/ 0 w 260"/>
                  <a:gd name="T7" fmla="*/ 0 h 516"/>
                  <a:gd name="T8" fmla="*/ 260 w 260"/>
                  <a:gd name="T9" fmla="*/ 98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16">
                    <a:moveTo>
                      <a:pt x="260" y="98"/>
                    </a:moveTo>
                    <a:lnTo>
                      <a:pt x="260" y="516"/>
                    </a:lnTo>
                    <a:lnTo>
                      <a:pt x="0" y="403"/>
                    </a:lnTo>
                    <a:lnTo>
                      <a:pt x="0" y="0"/>
                    </a:lnTo>
                    <a:lnTo>
                      <a:pt x="260" y="9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8" name="Freeform 83"/>
              <p:cNvSpPr>
                <a:spLocks/>
              </p:cNvSpPr>
              <p:nvPr/>
            </p:nvSpPr>
            <p:spPr bwMode="auto">
              <a:xfrm>
                <a:off x="4116" y="4744"/>
                <a:ext cx="800" cy="737"/>
              </a:xfrm>
              <a:custGeom>
                <a:avLst/>
                <a:gdLst>
                  <a:gd name="T0" fmla="*/ 800 w 800"/>
                  <a:gd name="T1" fmla="*/ 328 h 737"/>
                  <a:gd name="T2" fmla="*/ 800 w 800"/>
                  <a:gd name="T3" fmla="*/ 737 h 737"/>
                  <a:gd name="T4" fmla="*/ 0 w 800"/>
                  <a:gd name="T5" fmla="*/ 396 h 737"/>
                  <a:gd name="T6" fmla="*/ 0 w 800"/>
                  <a:gd name="T7" fmla="*/ 0 h 737"/>
                  <a:gd name="T8" fmla="*/ 800 w 800"/>
                  <a:gd name="T9" fmla="*/ 328 h 7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37">
                    <a:moveTo>
                      <a:pt x="800" y="328"/>
                    </a:moveTo>
                    <a:lnTo>
                      <a:pt x="800" y="737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328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9" name="Freeform 84"/>
              <p:cNvSpPr>
                <a:spLocks/>
              </p:cNvSpPr>
              <p:nvPr/>
            </p:nvSpPr>
            <p:spPr bwMode="auto">
              <a:xfrm>
                <a:off x="3280" y="4393"/>
                <a:ext cx="796" cy="724"/>
              </a:xfrm>
              <a:custGeom>
                <a:avLst/>
                <a:gdLst>
                  <a:gd name="T0" fmla="*/ 796 w 796"/>
                  <a:gd name="T1" fmla="*/ 344 h 724"/>
                  <a:gd name="T2" fmla="*/ 796 w 796"/>
                  <a:gd name="T3" fmla="*/ 724 h 724"/>
                  <a:gd name="T4" fmla="*/ 0 w 796"/>
                  <a:gd name="T5" fmla="*/ 380 h 724"/>
                  <a:gd name="T6" fmla="*/ 0 w 796"/>
                  <a:gd name="T7" fmla="*/ 0 h 724"/>
                  <a:gd name="T8" fmla="*/ 796 w 796"/>
                  <a:gd name="T9" fmla="*/ 344 h 7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24">
                    <a:moveTo>
                      <a:pt x="796" y="344"/>
                    </a:moveTo>
                    <a:lnTo>
                      <a:pt x="796" y="724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34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0" name="Freeform 85"/>
              <p:cNvSpPr>
                <a:spLocks/>
              </p:cNvSpPr>
              <p:nvPr/>
            </p:nvSpPr>
            <p:spPr bwMode="auto">
              <a:xfrm>
                <a:off x="2443" y="4056"/>
                <a:ext cx="797" cy="711"/>
              </a:xfrm>
              <a:custGeom>
                <a:avLst/>
                <a:gdLst>
                  <a:gd name="T0" fmla="*/ 797 w 797"/>
                  <a:gd name="T1" fmla="*/ 337 h 711"/>
                  <a:gd name="T2" fmla="*/ 797 w 797"/>
                  <a:gd name="T3" fmla="*/ 711 h 711"/>
                  <a:gd name="T4" fmla="*/ 0 w 797"/>
                  <a:gd name="T5" fmla="*/ 380 h 711"/>
                  <a:gd name="T6" fmla="*/ 0 w 797"/>
                  <a:gd name="T7" fmla="*/ 0 h 711"/>
                  <a:gd name="T8" fmla="*/ 797 w 797"/>
                  <a:gd name="T9" fmla="*/ 337 h 7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11">
                    <a:moveTo>
                      <a:pt x="797" y="337"/>
                    </a:moveTo>
                    <a:lnTo>
                      <a:pt x="797" y="711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337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1" name="Freeform 86"/>
              <p:cNvSpPr>
                <a:spLocks/>
              </p:cNvSpPr>
              <p:nvPr/>
            </p:nvSpPr>
            <p:spPr bwMode="auto">
              <a:xfrm>
                <a:off x="2010" y="3887"/>
                <a:ext cx="393" cy="529"/>
              </a:xfrm>
              <a:custGeom>
                <a:avLst/>
                <a:gdLst>
                  <a:gd name="T0" fmla="*/ 393 w 393"/>
                  <a:gd name="T1" fmla="*/ 153 h 529"/>
                  <a:gd name="T2" fmla="*/ 393 w 393"/>
                  <a:gd name="T3" fmla="*/ 529 h 529"/>
                  <a:gd name="T4" fmla="*/ 0 w 393"/>
                  <a:gd name="T5" fmla="*/ 360 h 529"/>
                  <a:gd name="T6" fmla="*/ 0 w 393"/>
                  <a:gd name="T7" fmla="*/ 0 h 529"/>
                  <a:gd name="T8" fmla="*/ 393 w 393"/>
                  <a:gd name="T9" fmla="*/ 153 h 5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29">
                    <a:moveTo>
                      <a:pt x="393" y="153"/>
                    </a:moveTo>
                    <a:lnTo>
                      <a:pt x="393" y="529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393" y="1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2" name="Freeform 87"/>
              <p:cNvSpPr>
                <a:spLocks/>
              </p:cNvSpPr>
              <p:nvPr/>
            </p:nvSpPr>
            <p:spPr bwMode="auto">
              <a:xfrm>
                <a:off x="4969" y="6081"/>
                <a:ext cx="250" cy="532"/>
              </a:xfrm>
              <a:custGeom>
                <a:avLst/>
                <a:gdLst>
                  <a:gd name="T0" fmla="*/ 250 w 250"/>
                  <a:gd name="T1" fmla="*/ 127 h 532"/>
                  <a:gd name="T2" fmla="*/ 250 w 250"/>
                  <a:gd name="T3" fmla="*/ 532 h 532"/>
                  <a:gd name="T4" fmla="*/ 0 w 250"/>
                  <a:gd name="T5" fmla="*/ 419 h 532"/>
                  <a:gd name="T6" fmla="*/ 0 w 250"/>
                  <a:gd name="T7" fmla="*/ 0 h 532"/>
                  <a:gd name="T8" fmla="*/ 250 w 250"/>
                  <a:gd name="T9" fmla="*/ 127 h 5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0" h="532">
                    <a:moveTo>
                      <a:pt x="250" y="127"/>
                    </a:moveTo>
                    <a:lnTo>
                      <a:pt x="250" y="532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250" y="12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3" name="Freeform 88"/>
              <p:cNvSpPr>
                <a:spLocks/>
              </p:cNvSpPr>
              <p:nvPr/>
            </p:nvSpPr>
            <p:spPr bwMode="auto">
              <a:xfrm>
                <a:off x="4116" y="5701"/>
                <a:ext cx="800" cy="766"/>
              </a:xfrm>
              <a:custGeom>
                <a:avLst/>
                <a:gdLst>
                  <a:gd name="T0" fmla="*/ 800 w 800"/>
                  <a:gd name="T1" fmla="*/ 361 h 766"/>
                  <a:gd name="T2" fmla="*/ 800 w 800"/>
                  <a:gd name="T3" fmla="*/ 766 h 766"/>
                  <a:gd name="T4" fmla="*/ 0 w 800"/>
                  <a:gd name="T5" fmla="*/ 393 h 766"/>
                  <a:gd name="T6" fmla="*/ 0 w 800"/>
                  <a:gd name="T7" fmla="*/ 0 h 766"/>
                  <a:gd name="T8" fmla="*/ 800 w 800"/>
                  <a:gd name="T9" fmla="*/ 361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66">
                    <a:moveTo>
                      <a:pt x="800" y="361"/>
                    </a:moveTo>
                    <a:lnTo>
                      <a:pt x="800" y="766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800" y="36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4" name="Freeform 89"/>
              <p:cNvSpPr>
                <a:spLocks/>
              </p:cNvSpPr>
              <p:nvPr/>
            </p:nvSpPr>
            <p:spPr bwMode="auto">
              <a:xfrm>
                <a:off x="3280" y="5322"/>
                <a:ext cx="796" cy="749"/>
              </a:xfrm>
              <a:custGeom>
                <a:avLst/>
                <a:gdLst>
                  <a:gd name="T0" fmla="*/ 796 w 796"/>
                  <a:gd name="T1" fmla="*/ 370 h 749"/>
                  <a:gd name="T2" fmla="*/ 796 w 796"/>
                  <a:gd name="T3" fmla="*/ 749 h 749"/>
                  <a:gd name="T4" fmla="*/ 0 w 796"/>
                  <a:gd name="T5" fmla="*/ 379 h 749"/>
                  <a:gd name="T6" fmla="*/ 0 w 796"/>
                  <a:gd name="T7" fmla="*/ 0 h 749"/>
                  <a:gd name="T8" fmla="*/ 796 w 796"/>
                  <a:gd name="T9" fmla="*/ 370 h 7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49">
                    <a:moveTo>
                      <a:pt x="796" y="370"/>
                    </a:moveTo>
                    <a:lnTo>
                      <a:pt x="796" y="749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6" y="37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5" name="Freeform 90"/>
              <p:cNvSpPr>
                <a:spLocks/>
              </p:cNvSpPr>
              <p:nvPr/>
            </p:nvSpPr>
            <p:spPr bwMode="auto">
              <a:xfrm>
                <a:off x="2443" y="4929"/>
                <a:ext cx="797" cy="753"/>
              </a:xfrm>
              <a:custGeom>
                <a:avLst/>
                <a:gdLst>
                  <a:gd name="T0" fmla="*/ 797 w 797"/>
                  <a:gd name="T1" fmla="*/ 373 h 753"/>
                  <a:gd name="T2" fmla="*/ 797 w 797"/>
                  <a:gd name="T3" fmla="*/ 753 h 753"/>
                  <a:gd name="T4" fmla="*/ 0 w 797"/>
                  <a:gd name="T5" fmla="*/ 380 h 753"/>
                  <a:gd name="T6" fmla="*/ 0 w 797"/>
                  <a:gd name="T7" fmla="*/ 0 h 753"/>
                  <a:gd name="T8" fmla="*/ 797 w 797"/>
                  <a:gd name="T9" fmla="*/ 373 h 7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53">
                    <a:moveTo>
                      <a:pt x="797" y="373"/>
                    </a:moveTo>
                    <a:lnTo>
                      <a:pt x="797" y="753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37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6" name="Freeform 91"/>
              <p:cNvSpPr>
                <a:spLocks/>
              </p:cNvSpPr>
              <p:nvPr/>
            </p:nvSpPr>
            <p:spPr bwMode="auto">
              <a:xfrm>
                <a:off x="2010" y="4744"/>
                <a:ext cx="393" cy="545"/>
              </a:xfrm>
              <a:custGeom>
                <a:avLst/>
                <a:gdLst>
                  <a:gd name="T0" fmla="*/ 393 w 393"/>
                  <a:gd name="T1" fmla="*/ 169 h 545"/>
                  <a:gd name="T2" fmla="*/ 393 w 393"/>
                  <a:gd name="T3" fmla="*/ 545 h 545"/>
                  <a:gd name="T4" fmla="*/ 0 w 393"/>
                  <a:gd name="T5" fmla="*/ 347 h 545"/>
                  <a:gd name="T6" fmla="*/ 0 w 393"/>
                  <a:gd name="T7" fmla="*/ 0 h 545"/>
                  <a:gd name="T8" fmla="*/ 393 w 393"/>
                  <a:gd name="T9" fmla="*/ 169 h 5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45">
                    <a:moveTo>
                      <a:pt x="393" y="169"/>
                    </a:moveTo>
                    <a:lnTo>
                      <a:pt x="393" y="545"/>
                    </a:lnTo>
                    <a:lnTo>
                      <a:pt x="0" y="347"/>
                    </a:lnTo>
                    <a:lnTo>
                      <a:pt x="0" y="0"/>
                    </a:lnTo>
                    <a:lnTo>
                      <a:pt x="393" y="16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7" name="Freeform 92"/>
              <p:cNvSpPr>
                <a:spLocks/>
              </p:cNvSpPr>
              <p:nvPr/>
            </p:nvSpPr>
            <p:spPr bwMode="auto">
              <a:xfrm>
                <a:off x="4969" y="7087"/>
                <a:ext cx="260" cy="539"/>
              </a:xfrm>
              <a:custGeom>
                <a:avLst/>
                <a:gdLst>
                  <a:gd name="T0" fmla="*/ 260 w 260"/>
                  <a:gd name="T1" fmla="*/ 140 h 539"/>
                  <a:gd name="T2" fmla="*/ 260 w 260"/>
                  <a:gd name="T3" fmla="*/ 539 h 539"/>
                  <a:gd name="T4" fmla="*/ 0 w 260"/>
                  <a:gd name="T5" fmla="*/ 399 h 539"/>
                  <a:gd name="T6" fmla="*/ 0 w 260"/>
                  <a:gd name="T7" fmla="*/ 0 h 539"/>
                  <a:gd name="T8" fmla="*/ 260 w 260"/>
                  <a:gd name="T9" fmla="*/ 140 h 5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39">
                    <a:moveTo>
                      <a:pt x="260" y="140"/>
                    </a:moveTo>
                    <a:lnTo>
                      <a:pt x="260" y="53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260" y="14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8" name="Freeform 93"/>
              <p:cNvSpPr>
                <a:spLocks/>
              </p:cNvSpPr>
              <p:nvPr/>
            </p:nvSpPr>
            <p:spPr bwMode="auto">
              <a:xfrm>
                <a:off x="4116" y="6652"/>
                <a:ext cx="800" cy="795"/>
              </a:xfrm>
              <a:custGeom>
                <a:avLst/>
                <a:gdLst>
                  <a:gd name="T0" fmla="*/ 800 w 800"/>
                  <a:gd name="T1" fmla="*/ 393 h 795"/>
                  <a:gd name="T2" fmla="*/ 800 w 800"/>
                  <a:gd name="T3" fmla="*/ 795 h 795"/>
                  <a:gd name="T4" fmla="*/ 0 w 800"/>
                  <a:gd name="T5" fmla="*/ 403 h 795"/>
                  <a:gd name="T6" fmla="*/ 0 w 800"/>
                  <a:gd name="T7" fmla="*/ 0 h 795"/>
                  <a:gd name="T8" fmla="*/ 800 w 800"/>
                  <a:gd name="T9" fmla="*/ 393 h 7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95">
                    <a:moveTo>
                      <a:pt x="800" y="393"/>
                    </a:moveTo>
                    <a:lnTo>
                      <a:pt x="800" y="795"/>
                    </a:lnTo>
                    <a:lnTo>
                      <a:pt x="0" y="403"/>
                    </a:lnTo>
                    <a:lnTo>
                      <a:pt x="0" y="0"/>
                    </a:lnTo>
                    <a:lnTo>
                      <a:pt x="800" y="39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9" name="Freeform 94"/>
              <p:cNvSpPr>
                <a:spLocks/>
              </p:cNvSpPr>
              <p:nvPr/>
            </p:nvSpPr>
            <p:spPr bwMode="auto">
              <a:xfrm>
                <a:off x="3280" y="6237"/>
                <a:ext cx="796" cy="788"/>
              </a:xfrm>
              <a:custGeom>
                <a:avLst/>
                <a:gdLst>
                  <a:gd name="T0" fmla="*/ 796 w 796"/>
                  <a:gd name="T1" fmla="*/ 409 h 788"/>
                  <a:gd name="T2" fmla="*/ 796 w 796"/>
                  <a:gd name="T3" fmla="*/ 788 h 788"/>
                  <a:gd name="T4" fmla="*/ 0 w 796"/>
                  <a:gd name="T5" fmla="*/ 379 h 788"/>
                  <a:gd name="T6" fmla="*/ 0 w 796"/>
                  <a:gd name="T7" fmla="*/ 0 h 788"/>
                  <a:gd name="T8" fmla="*/ 796 w 796"/>
                  <a:gd name="T9" fmla="*/ 409 h 7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88">
                    <a:moveTo>
                      <a:pt x="796" y="409"/>
                    </a:moveTo>
                    <a:lnTo>
                      <a:pt x="796" y="788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6" y="4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0" name="Freeform 95"/>
              <p:cNvSpPr>
                <a:spLocks/>
              </p:cNvSpPr>
              <p:nvPr/>
            </p:nvSpPr>
            <p:spPr bwMode="auto">
              <a:xfrm>
                <a:off x="2443" y="5812"/>
                <a:ext cx="797" cy="782"/>
              </a:xfrm>
              <a:custGeom>
                <a:avLst/>
                <a:gdLst>
                  <a:gd name="T0" fmla="*/ 797 w 797"/>
                  <a:gd name="T1" fmla="*/ 402 h 782"/>
                  <a:gd name="T2" fmla="*/ 797 w 797"/>
                  <a:gd name="T3" fmla="*/ 782 h 782"/>
                  <a:gd name="T4" fmla="*/ 0 w 797"/>
                  <a:gd name="T5" fmla="*/ 379 h 782"/>
                  <a:gd name="T6" fmla="*/ 0 w 797"/>
                  <a:gd name="T7" fmla="*/ 0 h 782"/>
                  <a:gd name="T8" fmla="*/ 797 w 797"/>
                  <a:gd name="T9" fmla="*/ 402 h 7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82">
                    <a:moveTo>
                      <a:pt x="797" y="402"/>
                    </a:moveTo>
                    <a:lnTo>
                      <a:pt x="797" y="782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7" y="40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1" name="Freeform 96"/>
              <p:cNvSpPr>
                <a:spLocks/>
              </p:cNvSpPr>
              <p:nvPr/>
            </p:nvSpPr>
            <p:spPr bwMode="auto">
              <a:xfrm>
                <a:off x="2010" y="5604"/>
                <a:ext cx="393" cy="561"/>
              </a:xfrm>
              <a:custGeom>
                <a:avLst/>
                <a:gdLst>
                  <a:gd name="T0" fmla="*/ 393 w 393"/>
                  <a:gd name="T1" fmla="*/ 188 h 561"/>
                  <a:gd name="T2" fmla="*/ 393 w 393"/>
                  <a:gd name="T3" fmla="*/ 561 h 561"/>
                  <a:gd name="T4" fmla="*/ 0 w 393"/>
                  <a:gd name="T5" fmla="*/ 357 h 561"/>
                  <a:gd name="T6" fmla="*/ 0 w 393"/>
                  <a:gd name="T7" fmla="*/ 0 h 561"/>
                  <a:gd name="T8" fmla="*/ 393 w 393"/>
                  <a:gd name="T9" fmla="*/ 188 h 5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61">
                    <a:moveTo>
                      <a:pt x="393" y="188"/>
                    </a:moveTo>
                    <a:lnTo>
                      <a:pt x="393" y="561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393" y="188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2" name="Freeform 97"/>
              <p:cNvSpPr>
                <a:spLocks/>
              </p:cNvSpPr>
              <p:nvPr/>
            </p:nvSpPr>
            <p:spPr bwMode="auto">
              <a:xfrm>
                <a:off x="4959" y="8103"/>
                <a:ext cx="260" cy="516"/>
              </a:xfrm>
              <a:custGeom>
                <a:avLst/>
                <a:gdLst>
                  <a:gd name="T0" fmla="*/ 260 w 260"/>
                  <a:gd name="T1" fmla="*/ 110 h 516"/>
                  <a:gd name="T2" fmla="*/ 260 w 260"/>
                  <a:gd name="T3" fmla="*/ 516 h 516"/>
                  <a:gd name="T4" fmla="*/ 0 w 260"/>
                  <a:gd name="T5" fmla="*/ 357 h 516"/>
                  <a:gd name="T6" fmla="*/ 0 w 260"/>
                  <a:gd name="T7" fmla="*/ 0 h 516"/>
                  <a:gd name="T8" fmla="*/ 260 w 260"/>
                  <a:gd name="T9" fmla="*/ 110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16">
                    <a:moveTo>
                      <a:pt x="260" y="110"/>
                    </a:moveTo>
                    <a:lnTo>
                      <a:pt x="260" y="516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260" y="11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3" name="Freeform 98"/>
              <p:cNvSpPr>
                <a:spLocks/>
              </p:cNvSpPr>
              <p:nvPr/>
            </p:nvSpPr>
            <p:spPr bwMode="auto">
              <a:xfrm>
                <a:off x="4116" y="7610"/>
                <a:ext cx="800" cy="850"/>
              </a:xfrm>
              <a:custGeom>
                <a:avLst/>
                <a:gdLst>
                  <a:gd name="T0" fmla="*/ 800 w 800"/>
                  <a:gd name="T1" fmla="*/ 441 h 850"/>
                  <a:gd name="T2" fmla="*/ 800 w 800"/>
                  <a:gd name="T3" fmla="*/ 850 h 850"/>
                  <a:gd name="T4" fmla="*/ 0 w 800"/>
                  <a:gd name="T5" fmla="*/ 396 h 850"/>
                  <a:gd name="T6" fmla="*/ 0 w 800"/>
                  <a:gd name="T7" fmla="*/ 0 h 850"/>
                  <a:gd name="T8" fmla="*/ 800 w 800"/>
                  <a:gd name="T9" fmla="*/ 441 h 8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850">
                    <a:moveTo>
                      <a:pt x="800" y="441"/>
                    </a:moveTo>
                    <a:lnTo>
                      <a:pt x="800" y="850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44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4" name="Freeform 99"/>
              <p:cNvSpPr>
                <a:spLocks/>
              </p:cNvSpPr>
              <p:nvPr/>
            </p:nvSpPr>
            <p:spPr bwMode="auto">
              <a:xfrm>
                <a:off x="3280" y="7152"/>
                <a:ext cx="796" cy="828"/>
              </a:xfrm>
              <a:custGeom>
                <a:avLst/>
                <a:gdLst>
                  <a:gd name="T0" fmla="*/ 796 w 796"/>
                  <a:gd name="T1" fmla="*/ 441 h 828"/>
                  <a:gd name="T2" fmla="*/ 796 w 796"/>
                  <a:gd name="T3" fmla="*/ 828 h 828"/>
                  <a:gd name="T4" fmla="*/ 0 w 796"/>
                  <a:gd name="T5" fmla="*/ 376 h 828"/>
                  <a:gd name="T6" fmla="*/ 0 w 796"/>
                  <a:gd name="T7" fmla="*/ 0 h 828"/>
                  <a:gd name="T8" fmla="*/ 796 w 796"/>
                  <a:gd name="T9" fmla="*/ 441 h 8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28">
                    <a:moveTo>
                      <a:pt x="796" y="441"/>
                    </a:moveTo>
                    <a:lnTo>
                      <a:pt x="796" y="828"/>
                    </a:lnTo>
                    <a:lnTo>
                      <a:pt x="0" y="376"/>
                    </a:lnTo>
                    <a:lnTo>
                      <a:pt x="0" y="0"/>
                    </a:lnTo>
                    <a:lnTo>
                      <a:pt x="796" y="44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5" name="Freeform 100"/>
              <p:cNvSpPr>
                <a:spLocks/>
              </p:cNvSpPr>
              <p:nvPr/>
            </p:nvSpPr>
            <p:spPr bwMode="auto">
              <a:xfrm>
                <a:off x="2433" y="6678"/>
                <a:ext cx="807" cy="831"/>
              </a:xfrm>
              <a:custGeom>
                <a:avLst/>
                <a:gdLst>
                  <a:gd name="T0" fmla="*/ 807 w 807"/>
                  <a:gd name="T1" fmla="*/ 458 h 831"/>
                  <a:gd name="T2" fmla="*/ 807 w 807"/>
                  <a:gd name="T3" fmla="*/ 831 h 831"/>
                  <a:gd name="T4" fmla="*/ 0 w 807"/>
                  <a:gd name="T5" fmla="*/ 380 h 831"/>
                  <a:gd name="T6" fmla="*/ 0 w 807"/>
                  <a:gd name="T7" fmla="*/ 0 h 831"/>
                  <a:gd name="T8" fmla="*/ 807 w 807"/>
                  <a:gd name="T9" fmla="*/ 458 h 8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7" h="831">
                    <a:moveTo>
                      <a:pt x="807" y="458"/>
                    </a:moveTo>
                    <a:lnTo>
                      <a:pt x="807" y="831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807" y="45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6" name="Freeform 101"/>
              <p:cNvSpPr>
                <a:spLocks/>
              </p:cNvSpPr>
              <p:nvPr/>
            </p:nvSpPr>
            <p:spPr bwMode="auto">
              <a:xfrm>
                <a:off x="2010" y="6464"/>
                <a:ext cx="393" cy="574"/>
              </a:xfrm>
              <a:custGeom>
                <a:avLst/>
                <a:gdLst>
                  <a:gd name="T0" fmla="*/ 393 w 393"/>
                  <a:gd name="T1" fmla="*/ 198 h 574"/>
                  <a:gd name="T2" fmla="*/ 393 w 393"/>
                  <a:gd name="T3" fmla="*/ 574 h 574"/>
                  <a:gd name="T4" fmla="*/ 0 w 393"/>
                  <a:gd name="T5" fmla="*/ 347 h 574"/>
                  <a:gd name="T6" fmla="*/ 0 w 393"/>
                  <a:gd name="T7" fmla="*/ 0 h 574"/>
                  <a:gd name="T8" fmla="*/ 393 w 393"/>
                  <a:gd name="T9" fmla="*/ 198 h 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74">
                    <a:moveTo>
                      <a:pt x="393" y="198"/>
                    </a:moveTo>
                    <a:lnTo>
                      <a:pt x="393" y="574"/>
                    </a:lnTo>
                    <a:lnTo>
                      <a:pt x="0" y="347"/>
                    </a:lnTo>
                    <a:lnTo>
                      <a:pt x="0" y="0"/>
                    </a:lnTo>
                    <a:lnTo>
                      <a:pt x="393" y="19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7" name="Freeform 102"/>
              <p:cNvSpPr>
                <a:spLocks/>
              </p:cNvSpPr>
              <p:nvPr/>
            </p:nvSpPr>
            <p:spPr bwMode="auto">
              <a:xfrm>
                <a:off x="4969" y="9067"/>
                <a:ext cx="250" cy="590"/>
              </a:xfrm>
              <a:custGeom>
                <a:avLst/>
                <a:gdLst>
                  <a:gd name="T0" fmla="*/ 250 w 250"/>
                  <a:gd name="T1" fmla="*/ 159 h 590"/>
                  <a:gd name="T2" fmla="*/ 250 w 250"/>
                  <a:gd name="T3" fmla="*/ 590 h 590"/>
                  <a:gd name="T4" fmla="*/ 0 w 250"/>
                  <a:gd name="T5" fmla="*/ 415 h 590"/>
                  <a:gd name="T6" fmla="*/ 0 w 250"/>
                  <a:gd name="T7" fmla="*/ 0 h 590"/>
                  <a:gd name="T8" fmla="*/ 250 w 250"/>
                  <a:gd name="T9" fmla="*/ 159 h 5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0" h="590">
                    <a:moveTo>
                      <a:pt x="250" y="159"/>
                    </a:moveTo>
                    <a:lnTo>
                      <a:pt x="250" y="590"/>
                    </a:lnTo>
                    <a:lnTo>
                      <a:pt x="0" y="415"/>
                    </a:lnTo>
                    <a:lnTo>
                      <a:pt x="0" y="0"/>
                    </a:lnTo>
                    <a:lnTo>
                      <a:pt x="250" y="15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8" name="Freeform 103"/>
              <p:cNvSpPr>
                <a:spLocks/>
              </p:cNvSpPr>
              <p:nvPr/>
            </p:nvSpPr>
            <p:spPr bwMode="auto">
              <a:xfrm>
                <a:off x="4116" y="8567"/>
                <a:ext cx="800" cy="883"/>
              </a:xfrm>
              <a:custGeom>
                <a:avLst/>
                <a:gdLst>
                  <a:gd name="T0" fmla="*/ 800 w 800"/>
                  <a:gd name="T1" fmla="*/ 474 h 883"/>
                  <a:gd name="T2" fmla="*/ 800 w 800"/>
                  <a:gd name="T3" fmla="*/ 883 h 883"/>
                  <a:gd name="T4" fmla="*/ 0 w 800"/>
                  <a:gd name="T5" fmla="*/ 396 h 883"/>
                  <a:gd name="T6" fmla="*/ 0 w 800"/>
                  <a:gd name="T7" fmla="*/ 0 h 883"/>
                  <a:gd name="T8" fmla="*/ 800 w 800"/>
                  <a:gd name="T9" fmla="*/ 474 h 8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883">
                    <a:moveTo>
                      <a:pt x="800" y="474"/>
                    </a:moveTo>
                    <a:lnTo>
                      <a:pt x="800" y="883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47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9" name="Freeform 104"/>
              <p:cNvSpPr>
                <a:spLocks/>
              </p:cNvSpPr>
              <p:nvPr/>
            </p:nvSpPr>
            <p:spPr bwMode="auto">
              <a:xfrm>
                <a:off x="3280" y="8074"/>
                <a:ext cx="796" cy="866"/>
              </a:xfrm>
              <a:custGeom>
                <a:avLst/>
                <a:gdLst>
                  <a:gd name="T0" fmla="*/ 796 w 796"/>
                  <a:gd name="T1" fmla="*/ 483 h 866"/>
                  <a:gd name="T2" fmla="*/ 796 w 796"/>
                  <a:gd name="T3" fmla="*/ 866 h 866"/>
                  <a:gd name="T4" fmla="*/ 0 w 796"/>
                  <a:gd name="T5" fmla="*/ 383 h 866"/>
                  <a:gd name="T6" fmla="*/ 0 w 796"/>
                  <a:gd name="T7" fmla="*/ 0 h 866"/>
                  <a:gd name="T8" fmla="*/ 796 w 796"/>
                  <a:gd name="T9" fmla="*/ 483 h 8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66">
                    <a:moveTo>
                      <a:pt x="796" y="483"/>
                    </a:moveTo>
                    <a:lnTo>
                      <a:pt x="796" y="866"/>
                    </a:lnTo>
                    <a:lnTo>
                      <a:pt x="0" y="383"/>
                    </a:lnTo>
                    <a:lnTo>
                      <a:pt x="0" y="0"/>
                    </a:lnTo>
                    <a:lnTo>
                      <a:pt x="796" y="48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0" name="Freeform 105"/>
              <p:cNvSpPr>
                <a:spLocks/>
              </p:cNvSpPr>
              <p:nvPr/>
            </p:nvSpPr>
            <p:spPr bwMode="auto">
              <a:xfrm>
                <a:off x="2443" y="7584"/>
                <a:ext cx="797" cy="843"/>
              </a:xfrm>
              <a:custGeom>
                <a:avLst/>
                <a:gdLst>
                  <a:gd name="T0" fmla="*/ 797 w 797"/>
                  <a:gd name="T1" fmla="*/ 467 h 843"/>
                  <a:gd name="T2" fmla="*/ 797 w 797"/>
                  <a:gd name="T3" fmla="*/ 843 h 843"/>
                  <a:gd name="T4" fmla="*/ 0 w 797"/>
                  <a:gd name="T5" fmla="*/ 379 h 843"/>
                  <a:gd name="T6" fmla="*/ 0 w 797"/>
                  <a:gd name="T7" fmla="*/ 0 h 843"/>
                  <a:gd name="T8" fmla="*/ 797 w 797"/>
                  <a:gd name="T9" fmla="*/ 467 h 8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843">
                    <a:moveTo>
                      <a:pt x="797" y="467"/>
                    </a:moveTo>
                    <a:lnTo>
                      <a:pt x="797" y="843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7" y="467"/>
                    </a:lnTo>
                    <a:close/>
                  </a:path>
                </a:pathLst>
              </a:custGeom>
              <a:solidFill>
                <a:srgbClr val="2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1" name="Freeform 106"/>
              <p:cNvSpPr>
                <a:spLocks/>
              </p:cNvSpPr>
              <p:nvPr/>
            </p:nvSpPr>
            <p:spPr bwMode="auto">
              <a:xfrm>
                <a:off x="2010" y="7343"/>
                <a:ext cx="393" cy="594"/>
              </a:xfrm>
              <a:custGeom>
                <a:avLst/>
                <a:gdLst>
                  <a:gd name="T0" fmla="*/ 393 w 393"/>
                  <a:gd name="T1" fmla="*/ 218 h 594"/>
                  <a:gd name="T2" fmla="*/ 393 w 393"/>
                  <a:gd name="T3" fmla="*/ 594 h 594"/>
                  <a:gd name="T4" fmla="*/ 0 w 393"/>
                  <a:gd name="T5" fmla="*/ 332 h 594"/>
                  <a:gd name="T6" fmla="*/ 0 w 393"/>
                  <a:gd name="T7" fmla="*/ 0 h 594"/>
                  <a:gd name="T8" fmla="*/ 393 w 393"/>
                  <a:gd name="T9" fmla="*/ 218 h 5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94">
                    <a:moveTo>
                      <a:pt x="393" y="218"/>
                    </a:moveTo>
                    <a:lnTo>
                      <a:pt x="393" y="594"/>
                    </a:lnTo>
                    <a:lnTo>
                      <a:pt x="0" y="332"/>
                    </a:lnTo>
                    <a:lnTo>
                      <a:pt x="0" y="0"/>
                    </a:lnTo>
                    <a:lnTo>
                      <a:pt x="393" y="21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2" name="Freeform 107"/>
              <p:cNvSpPr>
                <a:spLocks/>
              </p:cNvSpPr>
              <p:nvPr/>
            </p:nvSpPr>
            <p:spPr bwMode="auto">
              <a:xfrm>
                <a:off x="2010" y="7765"/>
                <a:ext cx="656" cy="744"/>
              </a:xfrm>
              <a:custGeom>
                <a:avLst/>
                <a:gdLst>
                  <a:gd name="T0" fmla="*/ 656 w 656"/>
                  <a:gd name="T1" fmla="*/ 406 h 744"/>
                  <a:gd name="T2" fmla="*/ 656 w 656"/>
                  <a:gd name="T3" fmla="*/ 744 h 744"/>
                  <a:gd name="T4" fmla="*/ 0 w 656"/>
                  <a:gd name="T5" fmla="*/ 364 h 744"/>
                  <a:gd name="T6" fmla="*/ 0 w 656"/>
                  <a:gd name="T7" fmla="*/ 0 h 744"/>
                  <a:gd name="T8" fmla="*/ 656 w 656"/>
                  <a:gd name="T9" fmla="*/ 406 h 7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744">
                    <a:moveTo>
                      <a:pt x="656" y="406"/>
                    </a:moveTo>
                    <a:lnTo>
                      <a:pt x="656" y="744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656" y="40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3" name="Freeform 108"/>
              <p:cNvSpPr>
                <a:spLocks/>
              </p:cNvSpPr>
              <p:nvPr/>
            </p:nvSpPr>
            <p:spPr bwMode="auto">
              <a:xfrm>
                <a:off x="4323" y="9161"/>
                <a:ext cx="896" cy="957"/>
              </a:xfrm>
              <a:custGeom>
                <a:avLst/>
                <a:gdLst>
                  <a:gd name="T0" fmla="*/ 896 w 896"/>
                  <a:gd name="T1" fmla="*/ 568 h 957"/>
                  <a:gd name="T2" fmla="*/ 896 w 896"/>
                  <a:gd name="T3" fmla="*/ 957 h 957"/>
                  <a:gd name="T4" fmla="*/ 0 w 896"/>
                  <a:gd name="T5" fmla="*/ 406 h 957"/>
                  <a:gd name="T6" fmla="*/ 0 w 896"/>
                  <a:gd name="T7" fmla="*/ 0 h 957"/>
                  <a:gd name="T8" fmla="*/ 896 w 896"/>
                  <a:gd name="T9" fmla="*/ 568 h 9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96" h="957">
                    <a:moveTo>
                      <a:pt x="896" y="568"/>
                    </a:moveTo>
                    <a:lnTo>
                      <a:pt x="896" y="957"/>
                    </a:lnTo>
                    <a:lnTo>
                      <a:pt x="0" y="406"/>
                    </a:lnTo>
                    <a:lnTo>
                      <a:pt x="0" y="0"/>
                    </a:lnTo>
                    <a:lnTo>
                      <a:pt x="896" y="56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4" name="Freeform 109"/>
              <p:cNvSpPr>
                <a:spLocks/>
              </p:cNvSpPr>
              <p:nvPr/>
            </p:nvSpPr>
            <p:spPr bwMode="auto">
              <a:xfrm>
                <a:off x="3543" y="8687"/>
                <a:ext cx="743" cy="857"/>
              </a:xfrm>
              <a:custGeom>
                <a:avLst/>
                <a:gdLst>
                  <a:gd name="T0" fmla="*/ 743 w 743"/>
                  <a:gd name="T1" fmla="*/ 454 h 857"/>
                  <a:gd name="T2" fmla="*/ 743 w 743"/>
                  <a:gd name="T3" fmla="*/ 857 h 857"/>
                  <a:gd name="T4" fmla="*/ 0 w 743"/>
                  <a:gd name="T5" fmla="*/ 393 h 857"/>
                  <a:gd name="T6" fmla="*/ 0 w 743"/>
                  <a:gd name="T7" fmla="*/ 0 h 857"/>
                  <a:gd name="T8" fmla="*/ 743 w 743"/>
                  <a:gd name="T9" fmla="*/ 454 h 8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57">
                    <a:moveTo>
                      <a:pt x="743" y="454"/>
                    </a:moveTo>
                    <a:lnTo>
                      <a:pt x="743" y="857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743" y="45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5" name="Freeform 110"/>
              <p:cNvSpPr>
                <a:spLocks/>
              </p:cNvSpPr>
              <p:nvPr/>
            </p:nvSpPr>
            <p:spPr bwMode="auto">
              <a:xfrm>
                <a:off x="2713" y="8194"/>
                <a:ext cx="780" cy="840"/>
              </a:xfrm>
              <a:custGeom>
                <a:avLst/>
                <a:gdLst>
                  <a:gd name="T0" fmla="*/ 780 w 780"/>
                  <a:gd name="T1" fmla="*/ 464 h 840"/>
                  <a:gd name="T2" fmla="*/ 780 w 780"/>
                  <a:gd name="T3" fmla="*/ 840 h 840"/>
                  <a:gd name="T4" fmla="*/ 0 w 780"/>
                  <a:gd name="T5" fmla="*/ 344 h 840"/>
                  <a:gd name="T6" fmla="*/ 0 w 780"/>
                  <a:gd name="T7" fmla="*/ 0 h 840"/>
                  <a:gd name="T8" fmla="*/ 780 w 780"/>
                  <a:gd name="T9" fmla="*/ 464 h 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840">
                    <a:moveTo>
                      <a:pt x="780" y="464"/>
                    </a:moveTo>
                    <a:lnTo>
                      <a:pt x="780" y="840"/>
                    </a:lnTo>
                    <a:lnTo>
                      <a:pt x="0" y="344"/>
                    </a:lnTo>
                    <a:lnTo>
                      <a:pt x="0" y="0"/>
                    </a:lnTo>
                    <a:lnTo>
                      <a:pt x="780" y="46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6" name="Freeform 111"/>
              <p:cNvSpPr>
                <a:spLocks/>
              </p:cNvSpPr>
              <p:nvPr/>
            </p:nvSpPr>
            <p:spPr bwMode="auto">
              <a:xfrm>
                <a:off x="2010" y="2599"/>
                <a:ext cx="690" cy="600"/>
              </a:xfrm>
              <a:custGeom>
                <a:avLst/>
                <a:gdLst>
                  <a:gd name="T0" fmla="*/ 690 w 690"/>
                  <a:gd name="T1" fmla="*/ 237 h 600"/>
                  <a:gd name="T2" fmla="*/ 690 w 690"/>
                  <a:gd name="T3" fmla="*/ 600 h 600"/>
                  <a:gd name="T4" fmla="*/ 0 w 690"/>
                  <a:gd name="T5" fmla="*/ 363 h 600"/>
                  <a:gd name="T6" fmla="*/ 0 w 690"/>
                  <a:gd name="T7" fmla="*/ 0 h 600"/>
                  <a:gd name="T8" fmla="*/ 690 w 690"/>
                  <a:gd name="T9" fmla="*/ 237 h 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00">
                    <a:moveTo>
                      <a:pt x="690" y="237"/>
                    </a:moveTo>
                    <a:lnTo>
                      <a:pt x="690" y="600"/>
                    </a:lnTo>
                    <a:lnTo>
                      <a:pt x="0" y="363"/>
                    </a:lnTo>
                    <a:lnTo>
                      <a:pt x="0" y="0"/>
                    </a:lnTo>
                    <a:lnTo>
                      <a:pt x="690" y="23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7" name="Freeform 112"/>
              <p:cNvSpPr>
                <a:spLocks/>
              </p:cNvSpPr>
              <p:nvPr/>
            </p:nvSpPr>
            <p:spPr bwMode="auto">
              <a:xfrm>
                <a:off x="3573" y="3118"/>
                <a:ext cx="746" cy="668"/>
              </a:xfrm>
              <a:custGeom>
                <a:avLst/>
                <a:gdLst>
                  <a:gd name="T0" fmla="*/ 746 w 746"/>
                  <a:gd name="T1" fmla="*/ 260 h 668"/>
                  <a:gd name="T2" fmla="*/ 746 w 746"/>
                  <a:gd name="T3" fmla="*/ 668 h 668"/>
                  <a:gd name="T4" fmla="*/ 0 w 746"/>
                  <a:gd name="T5" fmla="*/ 399 h 668"/>
                  <a:gd name="T6" fmla="*/ 0 w 746"/>
                  <a:gd name="T7" fmla="*/ 0 h 668"/>
                  <a:gd name="T8" fmla="*/ 746 w 746"/>
                  <a:gd name="T9" fmla="*/ 260 h 6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668">
                    <a:moveTo>
                      <a:pt x="746" y="260"/>
                    </a:moveTo>
                    <a:lnTo>
                      <a:pt x="746" y="668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746" y="26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8" name="Freeform 113"/>
              <p:cNvSpPr>
                <a:spLocks/>
              </p:cNvSpPr>
              <p:nvPr/>
            </p:nvSpPr>
            <p:spPr bwMode="auto">
              <a:xfrm>
                <a:off x="2743" y="2842"/>
                <a:ext cx="786" cy="649"/>
              </a:xfrm>
              <a:custGeom>
                <a:avLst/>
                <a:gdLst>
                  <a:gd name="T0" fmla="*/ 786 w 786"/>
                  <a:gd name="T1" fmla="*/ 273 h 649"/>
                  <a:gd name="T2" fmla="*/ 786 w 786"/>
                  <a:gd name="T3" fmla="*/ 649 h 649"/>
                  <a:gd name="T4" fmla="*/ 0 w 786"/>
                  <a:gd name="T5" fmla="*/ 380 h 649"/>
                  <a:gd name="T6" fmla="*/ 0 w 786"/>
                  <a:gd name="T7" fmla="*/ 0 h 649"/>
                  <a:gd name="T8" fmla="*/ 786 w 786"/>
                  <a:gd name="T9" fmla="*/ 273 h 6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649">
                    <a:moveTo>
                      <a:pt x="786" y="273"/>
                    </a:moveTo>
                    <a:lnTo>
                      <a:pt x="786" y="64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86" y="27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9" name="Freeform 114"/>
              <p:cNvSpPr>
                <a:spLocks/>
              </p:cNvSpPr>
              <p:nvPr/>
            </p:nvSpPr>
            <p:spPr bwMode="auto">
              <a:xfrm>
                <a:off x="2010" y="3452"/>
                <a:ext cx="690" cy="640"/>
              </a:xfrm>
              <a:custGeom>
                <a:avLst/>
                <a:gdLst>
                  <a:gd name="T0" fmla="*/ 690 w 690"/>
                  <a:gd name="T1" fmla="*/ 279 h 640"/>
                  <a:gd name="T2" fmla="*/ 690 w 690"/>
                  <a:gd name="T3" fmla="*/ 640 h 640"/>
                  <a:gd name="T4" fmla="*/ 0 w 690"/>
                  <a:gd name="T5" fmla="*/ 360 h 640"/>
                  <a:gd name="T6" fmla="*/ 0 w 690"/>
                  <a:gd name="T7" fmla="*/ 0 h 640"/>
                  <a:gd name="T8" fmla="*/ 690 w 690"/>
                  <a:gd name="T9" fmla="*/ 279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40">
                    <a:moveTo>
                      <a:pt x="690" y="279"/>
                    </a:moveTo>
                    <a:lnTo>
                      <a:pt x="690" y="640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690" y="27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0" name="Freeform 115"/>
              <p:cNvSpPr>
                <a:spLocks/>
              </p:cNvSpPr>
              <p:nvPr/>
            </p:nvSpPr>
            <p:spPr bwMode="auto">
              <a:xfrm>
                <a:off x="4353" y="4364"/>
                <a:ext cx="876" cy="760"/>
              </a:xfrm>
              <a:custGeom>
                <a:avLst/>
                <a:gdLst>
                  <a:gd name="T0" fmla="*/ 876 w 876"/>
                  <a:gd name="T1" fmla="*/ 344 h 760"/>
                  <a:gd name="T2" fmla="*/ 876 w 876"/>
                  <a:gd name="T3" fmla="*/ 760 h 760"/>
                  <a:gd name="T4" fmla="*/ 3 w 876"/>
                  <a:gd name="T5" fmla="*/ 403 h 760"/>
                  <a:gd name="T6" fmla="*/ 0 w 876"/>
                  <a:gd name="T7" fmla="*/ 0 h 760"/>
                  <a:gd name="T8" fmla="*/ 876 w 876"/>
                  <a:gd name="T9" fmla="*/ 344 h 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76" h="760">
                    <a:moveTo>
                      <a:pt x="876" y="344"/>
                    </a:moveTo>
                    <a:lnTo>
                      <a:pt x="876" y="760"/>
                    </a:lnTo>
                    <a:lnTo>
                      <a:pt x="3" y="403"/>
                    </a:lnTo>
                    <a:lnTo>
                      <a:pt x="0" y="0"/>
                    </a:lnTo>
                    <a:lnTo>
                      <a:pt x="876" y="34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1" name="Freeform 116"/>
              <p:cNvSpPr>
                <a:spLocks/>
              </p:cNvSpPr>
              <p:nvPr/>
            </p:nvSpPr>
            <p:spPr bwMode="auto">
              <a:xfrm>
                <a:off x="3573" y="4059"/>
                <a:ext cx="746" cy="691"/>
              </a:xfrm>
              <a:custGeom>
                <a:avLst/>
                <a:gdLst>
                  <a:gd name="T0" fmla="*/ 746 w 746"/>
                  <a:gd name="T1" fmla="*/ 282 h 691"/>
                  <a:gd name="T2" fmla="*/ 746 w 746"/>
                  <a:gd name="T3" fmla="*/ 691 h 691"/>
                  <a:gd name="T4" fmla="*/ 0 w 746"/>
                  <a:gd name="T5" fmla="*/ 396 h 691"/>
                  <a:gd name="T6" fmla="*/ 0 w 746"/>
                  <a:gd name="T7" fmla="*/ 0 h 691"/>
                  <a:gd name="T8" fmla="*/ 746 w 746"/>
                  <a:gd name="T9" fmla="*/ 282 h 6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691">
                    <a:moveTo>
                      <a:pt x="746" y="282"/>
                    </a:moveTo>
                    <a:lnTo>
                      <a:pt x="746" y="691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6" y="28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2" name="Freeform 117"/>
              <p:cNvSpPr>
                <a:spLocks/>
              </p:cNvSpPr>
              <p:nvPr/>
            </p:nvSpPr>
            <p:spPr bwMode="auto">
              <a:xfrm>
                <a:off x="2743" y="3744"/>
                <a:ext cx="786" cy="688"/>
              </a:xfrm>
              <a:custGeom>
                <a:avLst/>
                <a:gdLst>
                  <a:gd name="T0" fmla="*/ 786 w 786"/>
                  <a:gd name="T1" fmla="*/ 309 h 688"/>
                  <a:gd name="T2" fmla="*/ 786 w 786"/>
                  <a:gd name="T3" fmla="*/ 688 h 688"/>
                  <a:gd name="T4" fmla="*/ 0 w 786"/>
                  <a:gd name="T5" fmla="*/ 364 h 688"/>
                  <a:gd name="T6" fmla="*/ 0 w 786"/>
                  <a:gd name="T7" fmla="*/ 0 h 688"/>
                  <a:gd name="T8" fmla="*/ 786 w 786"/>
                  <a:gd name="T9" fmla="*/ 309 h 6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688">
                    <a:moveTo>
                      <a:pt x="786" y="309"/>
                    </a:moveTo>
                    <a:lnTo>
                      <a:pt x="786" y="688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786" y="3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3" name="Freeform 118"/>
              <p:cNvSpPr>
                <a:spLocks/>
              </p:cNvSpPr>
              <p:nvPr/>
            </p:nvSpPr>
            <p:spPr bwMode="auto">
              <a:xfrm>
                <a:off x="2010" y="4315"/>
                <a:ext cx="690" cy="666"/>
              </a:xfrm>
              <a:custGeom>
                <a:avLst/>
                <a:gdLst>
                  <a:gd name="T0" fmla="*/ 690 w 690"/>
                  <a:gd name="T1" fmla="*/ 309 h 666"/>
                  <a:gd name="T2" fmla="*/ 690 w 690"/>
                  <a:gd name="T3" fmla="*/ 666 h 666"/>
                  <a:gd name="T4" fmla="*/ 0 w 690"/>
                  <a:gd name="T5" fmla="*/ 361 h 666"/>
                  <a:gd name="T6" fmla="*/ 0 w 690"/>
                  <a:gd name="T7" fmla="*/ 0 h 666"/>
                  <a:gd name="T8" fmla="*/ 690 w 690"/>
                  <a:gd name="T9" fmla="*/ 309 h 6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66">
                    <a:moveTo>
                      <a:pt x="690" y="309"/>
                    </a:moveTo>
                    <a:lnTo>
                      <a:pt x="690" y="666"/>
                    </a:lnTo>
                    <a:lnTo>
                      <a:pt x="0" y="361"/>
                    </a:lnTo>
                    <a:lnTo>
                      <a:pt x="0" y="0"/>
                    </a:lnTo>
                    <a:lnTo>
                      <a:pt x="690" y="3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4" name="Freeform 119"/>
              <p:cNvSpPr>
                <a:spLocks/>
              </p:cNvSpPr>
              <p:nvPr/>
            </p:nvSpPr>
            <p:spPr bwMode="auto">
              <a:xfrm>
                <a:off x="3573" y="4987"/>
                <a:ext cx="746" cy="727"/>
              </a:xfrm>
              <a:custGeom>
                <a:avLst/>
                <a:gdLst>
                  <a:gd name="T0" fmla="*/ 746 w 746"/>
                  <a:gd name="T1" fmla="*/ 312 h 727"/>
                  <a:gd name="T2" fmla="*/ 746 w 746"/>
                  <a:gd name="T3" fmla="*/ 727 h 727"/>
                  <a:gd name="T4" fmla="*/ 0 w 746"/>
                  <a:gd name="T5" fmla="*/ 399 h 727"/>
                  <a:gd name="T6" fmla="*/ 0 w 746"/>
                  <a:gd name="T7" fmla="*/ 0 h 727"/>
                  <a:gd name="T8" fmla="*/ 746 w 746"/>
                  <a:gd name="T9" fmla="*/ 312 h 7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727">
                    <a:moveTo>
                      <a:pt x="746" y="312"/>
                    </a:moveTo>
                    <a:lnTo>
                      <a:pt x="746" y="727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746" y="31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5" name="Freeform 120"/>
              <p:cNvSpPr>
                <a:spLocks/>
              </p:cNvSpPr>
              <p:nvPr/>
            </p:nvSpPr>
            <p:spPr bwMode="auto">
              <a:xfrm>
                <a:off x="2743" y="4634"/>
                <a:ext cx="786" cy="720"/>
              </a:xfrm>
              <a:custGeom>
                <a:avLst/>
                <a:gdLst>
                  <a:gd name="T0" fmla="*/ 786 w 786"/>
                  <a:gd name="T1" fmla="*/ 340 h 720"/>
                  <a:gd name="T2" fmla="*/ 786 w 786"/>
                  <a:gd name="T3" fmla="*/ 720 h 720"/>
                  <a:gd name="T4" fmla="*/ 0 w 786"/>
                  <a:gd name="T5" fmla="*/ 373 h 720"/>
                  <a:gd name="T6" fmla="*/ 0 w 786"/>
                  <a:gd name="T7" fmla="*/ 0 h 720"/>
                  <a:gd name="T8" fmla="*/ 786 w 786"/>
                  <a:gd name="T9" fmla="*/ 34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720">
                    <a:moveTo>
                      <a:pt x="786" y="340"/>
                    </a:moveTo>
                    <a:lnTo>
                      <a:pt x="786" y="720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86" y="34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6" name="Freeform 121"/>
              <p:cNvSpPr>
                <a:spLocks/>
              </p:cNvSpPr>
              <p:nvPr/>
            </p:nvSpPr>
            <p:spPr bwMode="auto">
              <a:xfrm>
                <a:off x="2010" y="5176"/>
                <a:ext cx="656" cy="678"/>
              </a:xfrm>
              <a:custGeom>
                <a:avLst/>
                <a:gdLst>
                  <a:gd name="T0" fmla="*/ 656 w 656"/>
                  <a:gd name="T1" fmla="*/ 314 h 678"/>
                  <a:gd name="T2" fmla="*/ 656 w 656"/>
                  <a:gd name="T3" fmla="*/ 678 h 678"/>
                  <a:gd name="T4" fmla="*/ 0 w 656"/>
                  <a:gd name="T5" fmla="*/ 360 h 678"/>
                  <a:gd name="T6" fmla="*/ 0 w 656"/>
                  <a:gd name="T7" fmla="*/ 0 h 678"/>
                  <a:gd name="T8" fmla="*/ 656 w 656"/>
                  <a:gd name="T9" fmla="*/ 314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678">
                    <a:moveTo>
                      <a:pt x="656" y="314"/>
                    </a:moveTo>
                    <a:lnTo>
                      <a:pt x="656" y="678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656" y="31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7" name="Freeform 122"/>
              <p:cNvSpPr>
                <a:spLocks/>
              </p:cNvSpPr>
              <p:nvPr/>
            </p:nvSpPr>
            <p:spPr bwMode="auto">
              <a:xfrm>
                <a:off x="4323" y="6269"/>
                <a:ext cx="906" cy="847"/>
              </a:xfrm>
              <a:custGeom>
                <a:avLst/>
                <a:gdLst>
                  <a:gd name="T0" fmla="*/ 906 w 906"/>
                  <a:gd name="T1" fmla="*/ 429 h 847"/>
                  <a:gd name="T2" fmla="*/ 906 w 906"/>
                  <a:gd name="T3" fmla="*/ 847 h 847"/>
                  <a:gd name="T4" fmla="*/ 0 w 906"/>
                  <a:gd name="T5" fmla="*/ 419 h 847"/>
                  <a:gd name="T6" fmla="*/ 0 w 906"/>
                  <a:gd name="T7" fmla="*/ 0 h 847"/>
                  <a:gd name="T8" fmla="*/ 906 w 906"/>
                  <a:gd name="T9" fmla="*/ 429 h 8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847">
                    <a:moveTo>
                      <a:pt x="906" y="429"/>
                    </a:moveTo>
                    <a:lnTo>
                      <a:pt x="906" y="847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906" y="42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8" name="Freeform 123"/>
              <p:cNvSpPr>
                <a:spLocks/>
              </p:cNvSpPr>
              <p:nvPr/>
            </p:nvSpPr>
            <p:spPr bwMode="auto">
              <a:xfrm>
                <a:off x="3543" y="5902"/>
                <a:ext cx="743" cy="766"/>
              </a:xfrm>
              <a:custGeom>
                <a:avLst/>
                <a:gdLst>
                  <a:gd name="T0" fmla="*/ 743 w 743"/>
                  <a:gd name="T1" fmla="*/ 348 h 766"/>
                  <a:gd name="T2" fmla="*/ 743 w 743"/>
                  <a:gd name="T3" fmla="*/ 766 h 766"/>
                  <a:gd name="T4" fmla="*/ 0 w 743"/>
                  <a:gd name="T5" fmla="*/ 393 h 766"/>
                  <a:gd name="T6" fmla="*/ 0 w 743"/>
                  <a:gd name="T7" fmla="*/ 0 h 766"/>
                  <a:gd name="T8" fmla="*/ 743 w 743"/>
                  <a:gd name="T9" fmla="*/ 348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766">
                    <a:moveTo>
                      <a:pt x="743" y="348"/>
                    </a:moveTo>
                    <a:lnTo>
                      <a:pt x="743" y="766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743" y="34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9" name="Freeform 124"/>
              <p:cNvSpPr>
                <a:spLocks/>
              </p:cNvSpPr>
              <p:nvPr/>
            </p:nvSpPr>
            <p:spPr bwMode="auto">
              <a:xfrm>
                <a:off x="2713" y="5510"/>
                <a:ext cx="780" cy="749"/>
              </a:xfrm>
              <a:custGeom>
                <a:avLst/>
                <a:gdLst>
                  <a:gd name="T0" fmla="*/ 780 w 780"/>
                  <a:gd name="T1" fmla="*/ 373 h 749"/>
                  <a:gd name="T2" fmla="*/ 780 w 780"/>
                  <a:gd name="T3" fmla="*/ 749 h 749"/>
                  <a:gd name="T4" fmla="*/ 0 w 780"/>
                  <a:gd name="T5" fmla="*/ 386 h 749"/>
                  <a:gd name="T6" fmla="*/ 0 w 780"/>
                  <a:gd name="T7" fmla="*/ 0 h 749"/>
                  <a:gd name="T8" fmla="*/ 780 w 780"/>
                  <a:gd name="T9" fmla="*/ 373 h 7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749">
                    <a:moveTo>
                      <a:pt x="780" y="373"/>
                    </a:moveTo>
                    <a:lnTo>
                      <a:pt x="780" y="749"/>
                    </a:lnTo>
                    <a:lnTo>
                      <a:pt x="0" y="386"/>
                    </a:lnTo>
                    <a:lnTo>
                      <a:pt x="0" y="0"/>
                    </a:lnTo>
                    <a:lnTo>
                      <a:pt x="780" y="37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0" name="Freeform 125"/>
              <p:cNvSpPr>
                <a:spLocks/>
              </p:cNvSpPr>
              <p:nvPr/>
            </p:nvSpPr>
            <p:spPr bwMode="auto">
              <a:xfrm>
                <a:off x="2010" y="6036"/>
                <a:ext cx="656" cy="697"/>
              </a:xfrm>
              <a:custGeom>
                <a:avLst/>
                <a:gdLst>
                  <a:gd name="T0" fmla="*/ 656 w 656"/>
                  <a:gd name="T1" fmla="*/ 331 h 697"/>
                  <a:gd name="T2" fmla="*/ 656 w 656"/>
                  <a:gd name="T3" fmla="*/ 697 h 697"/>
                  <a:gd name="T4" fmla="*/ 0 w 656"/>
                  <a:gd name="T5" fmla="*/ 357 h 697"/>
                  <a:gd name="T6" fmla="*/ 0 w 656"/>
                  <a:gd name="T7" fmla="*/ 0 h 697"/>
                  <a:gd name="T8" fmla="*/ 656 w 656"/>
                  <a:gd name="T9" fmla="*/ 331 h 6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697">
                    <a:moveTo>
                      <a:pt x="656" y="331"/>
                    </a:moveTo>
                    <a:lnTo>
                      <a:pt x="656" y="697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656" y="33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1" name="Freeform 126"/>
              <p:cNvSpPr>
                <a:spLocks/>
              </p:cNvSpPr>
              <p:nvPr/>
            </p:nvSpPr>
            <p:spPr bwMode="auto">
              <a:xfrm>
                <a:off x="4323" y="7230"/>
                <a:ext cx="906" cy="876"/>
              </a:xfrm>
              <a:custGeom>
                <a:avLst/>
                <a:gdLst>
                  <a:gd name="T0" fmla="*/ 906 w 906"/>
                  <a:gd name="T1" fmla="*/ 483 h 876"/>
                  <a:gd name="T2" fmla="*/ 906 w 906"/>
                  <a:gd name="T3" fmla="*/ 876 h 876"/>
                  <a:gd name="T4" fmla="*/ 0 w 906"/>
                  <a:gd name="T5" fmla="*/ 412 h 876"/>
                  <a:gd name="T6" fmla="*/ 0 w 906"/>
                  <a:gd name="T7" fmla="*/ 0 h 876"/>
                  <a:gd name="T8" fmla="*/ 906 w 906"/>
                  <a:gd name="T9" fmla="*/ 483 h 8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876">
                    <a:moveTo>
                      <a:pt x="906" y="483"/>
                    </a:moveTo>
                    <a:lnTo>
                      <a:pt x="906" y="876"/>
                    </a:lnTo>
                    <a:lnTo>
                      <a:pt x="0" y="412"/>
                    </a:lnTo>
                    <a:lnTo>
                      <a:pt x="0" y="0"/>
                    </a:lnTo>
                    <a:lnTo>
                      <a:pt x="906" y="48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2" name="Freeform 127"/>
              <p:cNvSpPr>
                <a:spLocks/>
              </p:cNvSpPr>
              <p:nvPr/>
            </p:nvSpPr>
            <p:spPr bwMode="auto">
              <a:xfrm>
                <a:off x="3543" y="6821"/>
                <a:ext cx="743" cy="805"/>
              </a:xfrm>
              <a:custGeom>
                <a:avLst/>
                <a:gdLst>
                  <a:gd name="T0" fmla="*/ 743 w 743"/>
                  <a:gd name="T1" fmla="*/ 393 h 805"/>
                  <a:gd name="T2" fmla="*/ 743 w 743"/>
                  <a:gd name="T3" fmla="*/ 805 h 805"/>
                  <a:gd name="T4" fmla="*/ 0 w 743"/>
                  <a:gd name="T5" fmla="*/ 396 h 805"/>
                  <a:gd name="T6" fmla="*/ 0 w 743"/>
                  <a:gd name="T7" fmla="*/ 0 h 805"/>
                  <a:gd name="T8" fmla="*/ 743 w 743"/>
                  <a:gd name="T9" fmla="*/ 393 h 8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05">
                    <a:moveTo>
                      <a:pt x="743" y="393"/>
                    </a:moveTo>
                    <a:lnTo>
                      <a:pt x="743" y="805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3" y="39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3" name="Freeform 128"/>
              <p:cNvSpPr>
                <a:spLocks/>
              </p:cNvSpPr>
              <p:nvPr/>
            </p:nvSpPr>
            <p:spPr bwMode="auto">
              <a:xfrm>
                <a:off x="2713" y="6396"/>
                <a:ext cx="780" cy="798"/>
              </a:xfrm>
              <a:custGeom>
                <a:avLst/>
                <a:gdLst>
                  <a:gd name="T0" fmla="*/ 780 w 780"/>
                  <a:gd name="T1" fmla="*/ 412 h 798"/>
                  <a:gd name="T2" fmla="*/ 780 w 780"/>
                  <a:gd name="T3" fmla="*/ 798 h 798"/>
                  <a:gd name="T4" fmla="*/ 0 w 780"/>
                  <a:gd name="T5" fmla="*/ 380 h 798"/>
                  <a:gd name="T6" fmla="*/ 0 w 780"/>
                  <a:gd name="T7" fmla="*/ 0 h 798"/>
                  <a:gd name="T8" fmla="*/ 780 w 780"/>
                  <a:gd name="T9" fmla="*/ 412 h 7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798">
                    <a:moveTo>
                      <a:pt x="780" y="412"/>
                    </a:moveTo>
                    <a:lnTo>
                      <a:pt x="780" y="798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80" y="41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4" name="Freeform 129"/>
              <p:cNvSpPr>
                <a:spLocks/>
              </p:cNvSpPr>
              <p:nvPr/>
            </p:nvSpPr>
            <p:spPr bwMode="auto">
              <a:xfrm>
                <a:off x="2010" y="6886"/>
                <a:ext cx="656" cy="766"/>
              </a:xfrm>
              <a:custGeom>
                <a:avLst/>
                <a:gdLst>
                  <a:gd name="T0" fmla="*/ 656 w 656"/>
                  <a:gd name="T1" fmla="*/ 406 h 766"/>
                  <a:gd name="T2" fmla="*/ 656 w 656"/>
                  <a:gd name="T3" fmla="*/ 766 h 766"/>
                  <a:gd name="T4" fmla="*/ 0 w 656"/>
                  <a:gd name="T5" fmla="*/ 386 h 766"/>
                  <a:gd name="T6" fmla="*/ 0 w 656"/>
                  <a:gd name="T7" fmla="*/ 0 h 766"/>
                  <a:gd name="T8" fmla="*/ 656 w 656"/>
                  <a:gd name="T9" fmla="*/ 406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766">
                    <a:moveTo>
                      <a:pt x="656" y="406"/>
                    </a:moveTo>
                    <a:lnTo>
                      <a:pt x="656" y="766"/>
                    </a:lnTo>
                    <a:lnTo>
                      <a:pt x="0" y="386"/>
                    </a:lnTo>
                    <a:lnTo>
                      <a:pt x="0" y="0"/>
                    </a:lnTo>
                    <a:lnTo>
                      <a:pt x="656" y="40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5" name="Freeform 130"/>
              <p:cNvSpPr>
                <a:spLocks/>
              </p:cNvSpPr>
              <p:nvPr/>
            </p:nvSpPr>
            <p:spPr bwMode="auto">
              <a:xfrm>
                <a:off x="4323" y="8197"/>
                <a:ext cx="906" cy="935"/>
              </a:xfrm>
              <a:custGeom>
                <a:avLst/>
                <a:gdLst>
                  <a:gd name="T0" fmla="*/ 906 w 906"/>
                  <a:gd name="T1" fmla="*/ 519 h 935"/>
                  <a:gd name="T2" fmla="*/ 906 w 906"/>
                  <a:gd name="T3" fmla="*/ 935 h 935"/>
                  <a:gd name="T4" fmla="*/ 0 w 906"/>
                  <a:gd name="T5" fmla="*/ 419 h 935"/>
                  <a:gd name="T6" fmla="*/ 0 w 906"/>
                  <a:gd name="T7" fmla="*/ 0 h 935"/>
                  <a:gd name="T8" fmla="*/ 906 w 906"/>
                  <a:gd name="T9" fmla="*/ 519 h 9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935">
                    <a:moveTo>
                      <a:pt x="906" y="519"/>
                    </a:moveTo>
                    <a:lnTo>
                      <a:pt x="906" y="935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906" y="51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6" name="Freeform 131"/>
              <p:cNvSpPr>
                <a:spLocks/>
              </p:cNvSpPr>
              <p:nvPr/>
            </p:nvSpPr>
            <p:spPr bwMode="auto">
              <a:xfrm>
                <a:off x="3543" y="7765"/>
                <a:ext cx="743" cy="831"/>
              </a:xfrm>
              <a:custGeom>
                <a:avLst/>
                <a:gdLst>
                  <a:gd name="T0" fmla="*/ 743 w 743"/>
                  <a:gd name="T1" fmla="*/ 419 h 831"/>
                  <a:gd name="T2" fmla="*/ 743 w 743"/>
                  <a:gd name="T3" fmla="*/ 831 h 831"/>
                  <a:gd name="T4" fmla="*/ 0 w 743"/>
                  <a:gd name="T5" fmla="*/ 396 h 831"/>
                  <a:gd name="T6" fmla="*/ 0 w 743"/>
                  <a:gd name="T7" fmla="*/ 0 h 831"/>
                  <a:gd name="T8" fmla="*/ 743 w 743"/>
                  <a:gd name="T9" fmla="*/ 419 h 8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31">
                    <a:moveTo>
                      <a:pt x="743" y="419"/>
                    </a:moveTo>
                    <a:lnTo>
                      <a:pt x="743" y="831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3" y="419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7" name="Freeform 132"/>
              <p:cNvSpPr>
                <a:spLocks/>
              </p:cNvSpPr>
              <p:nvPr/>
            </p:nvSpPr>
            <p:spPr bwMode="auto">
              <a:xfrm>
                <a:off x="2713" y="7305"/>
                <a:ext cx="780" cy="830"/>
              </a:xfrm>
              <a:custGeom>
                <a:avLst/>
                <a:gdLst>
                  <a:gd name="T0" fmla="*/ 780 w 780"/>
                  <a:gd name="T1" fmla="*/ 454 h 830"/>
                  <a:gd name="T2" fmla="*/ 780 w 780"/>
                  <a:gd name="T3" fmla="*/ 830 h 830"/>
                  <a:gd name="T4" fmla="*/ 0 w 780"/>
                  <a:gd name="T5" fmla="*/ 379 h 830"/>
                  <a:gd name="T6" fmla="*/ 0 w 780"/>
                  <a:gd name="T7" fmla="*/ 0 h 830"/>
                  <a:gd name="T8" fmla="*/ 780 w 780"/>
                  <a:gd name="T9" fmla="*/ 454 h 8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830">
                    <a:moveTo>
                      <a:pt x="780" y="454"/>
                    </a:moveTo>
                    <a:lnTo>
                      <a:pt x="780" y="830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80" y="45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8" name="Freeform 133"/>
              <p:cNvSpPr>
                <a:spLocks/>
              </p:cNvSpPr>
              <p:nvPr/>
            </p:nvSpPr>
            <p:spPr bwMode="auto">
              <a:xfrm>
                <a:off x="4356" y="3387"/>
                <a:ext cx="863" cy="721"/>
              </a:xfrm>
              <a:custGeom>
                <a:avLst/>
                <a:gdLst>
                  <a:gd name="T0" fmla="*/ 863 w 863"/>
                  <a:gd name="T1" fmla="*/ 292 h 721"/>
                  <a:gd name="T2" fmla="*/ 863 w 863"/>
                  <a:gd name="T3" fmla="*/ 721 h 721"/>
                  <a:gd name="T4" fmla="*/ 0 w 863"/>
                  <a:gd name="T5" fmla="*/ 412 h 721"/>
                  <a:gd name="T6" fmla="*/ 0 w 863"/>
                  <a:gd name="T7" fmla="*/ 0 h 721"/>
                  <a:gd name="T8" fmla="*/ 863 w 863"/>
                  <a:gd name="T9" fmla="*/ 292 h 7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3" h="721">
                    <a:moveTo>
                      <a:pt x="863" y="292"/>
                    </a:moveTo>
                    <a:lnTo>
                      <a:pt x="863" y="721"/>
                    </a:lnTo>
                    <a:lnTo>
                      <a:pt x="0" y="412"/>
                    </a:lnTo>
                    <a:lnTo>
                      <a:pt x="0" y="0"/>
                    </a:lnTo>
                    <a:lnTo>
                      <a:pt x="863" y="29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9" name="Freeform 134"/>
              <p:cNvSpPr>
                <a:spLocks/>
              </p:cNvSpPr>
              <p:nvPr/>
            </p:nvSpPr>
            <p:spPr bwMode="auto">
              <a:xfrm>
                <a:off x="4959" y="4095"/>
                <a:ext cx="270" cy="516"/>
              </a:xfrm>
              <a:custGeom>
                <a:avLst/>
                <a:gdLst>
                  <a:gd name="T0" fmla="*/ 270 w 270"/>
                  <a:gd name="T1" fmla="*/ 110 h 516"/>
                  <a:gd name="T2" fmla="*/ 270 w 270"/>
                  <a:gd name="T3" fmla="*/ 516 h 516"/>
                  <a:gd name="T4" fmla="*/ 0 w 270"/>
                  <a:gd name="T5" fmla="*/ 405 h 516"/>
                  <a:gd name="T6" fmla="*/ 0 w 270"/>
                  <a:gd name="T7" fmla="*/ 0 h 516"/>
                  <a:gd name="T8" fmla="*/ 270 w 270"/>
                  <a:gd name="T9" fmla="*/ 110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0" h="516">
                    <a:moveTo>
                      <a:pt x="270" y="110"/>
                    </a:moveTo>
                    <a:lnTo>
                      <a:pt x="270" y="516"/>
                    </a:lnTo>
                    <a:lnTo>
                      <a:pt x="0" y="405"/>
                    </a:lnTo>
                    <a:lnTo>
                      <a:pt x="0" y="0"/>
                    </a:lnTo>
                    <a:lnTo>
                      <a:pt x="270" y="11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00" name="Freeform 135"/>
              <p:cNvSpPr>
                <a:spLocks/>
              </p:cNvSpPr>
              <p:nvPr/>
            </p:nvSpPr>
            <p:spPr bwMode="auto">
              <a:xfrm>
                <a:off x="4356" y="5318"/>
                <a:ext cx="863" cy="792"/>
              </a:xfrm>
              <a:custGeom>
                <a:avLst/>
                <a:gdLst>
                  <a:gd name="T0" fmla="*/ 863 w 863"/>
                  <a:gd name="T1" fmla="*/ 367 h 792"/>
                  <a:gd name="T2" fmla="*/ 863 w 863"/>
                  <a:gd name="T3" fmla="*/ 792 h 792"/>
                  <a:gd name="T4" fmla="*/ 0 w 863"/>
                  <a:gd name="T5" fmla="*/ 416 h 792"/>
                  <a:gd name="T6" fmla="*/ 0 w 863"/>
                  <a:gd name="T7" fmla="*/ 0 h 792"/>
                  <a:gd name="T8" fmla="*/ 863 w 863"/>
                  <a:gd name="T9" fmla="*/ 367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3" h="792">
                    <a:moveTo>
                      <a:pt x="863" y="367"/>
                    </a:moveTo>
                    <a:lnTo>
                      <a:pt x="863" y="792"/>
                    </a:lnTo>
                    <a:lnTo>
                      <a:pt x="0" y="416"/>
                    </a:lnTo>
                    <a:lnTo>
                      <a:pt x="0" y="0"/>
                    </a:lnTo>
                    <a:lnTo>
                      <a:pt x="863" y="36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01" name="Rectangle 136"/>
              <p:cNvSpPr>
                <a:spLocks noChangeArrowheads="1"/>
              </p:cNvSpPr>
              <p:nvPr/>
            </p:nvSpPr>
            <p:spPr bwMode="auto">
              <a:xfrm>
                <a:off x="5216" y="7707"/>
                <a:ext cx="433" cy="438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</p:grpSp>
        <p:grpSp>
          <p:nvGrpSpPr>
            <p:cNvPr id="54290" name="Group 137"/>
            <p:cNvGrpSpPr>
              <a:grpSpLocks/>
            </p:cNvGrpSpPr>
            <p:nvPr/>
          </p:nvGrpSpPr>
          <p:grpSpPr bwMode="auto">
            <a:xfrm rot="5400000">
              <a:off x="6688" y="5311"/>
              <a:ext cx="6358" cy="1766"/>
              <a:chOff x="1440" y="1443"/>
              <a:chExt cx="6358" cy="1766"/>
            </a:xfrm>
          </p:grpSpPr>
          <p:sp>
            <p:nvSpPr>
              <p:cNvPr id="54291" name="Freeform 138"/>
              <p:cNvSpPr>
                <a:spLocks/>
              </p:cNvSpPr>
              <p:nvPr/>
            </p:nvSpPr>
            <p:spPr bwMode="auto">
              <a:xfrm>
                <a:off x="1440" y="1443"/>
                <a:ext cx="6358" cy="1042"/>
              </a:xfrm>
              <a:custGeom>
                <a:avLst/>
                <a:gdLst>
                  <a:gd name="T0" fmla="*/ 0 w 6358"/>
                  <a:gd name="T1" fmla="*/ 0 h 1042"/>
                  <a:gd name="T2" fmla="*/ 2736 w 6358"/>
                  <a:gd name="T3" fmla="*/ 78 h 1042"/>
                  <a:gd name="T4" fmla="*/ 6358 w 6358"/>
                  <a:gd name="T5" fmla="*/ 1000 h 1042"/>
                  <a:gd name="T6" fmla="*/ 3839 w 6358"/>
                  <a:gd name="T7" fmla="*/ 1042 h 1042"/>
                  <a:gd name="T8" fmla="*/ 0 w 6358"/>
                  <a:gd name="T9" fmla="*/ 0 h 10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58" h="1042">
                    <a:moveTo>
                      <a:pt x="0" y="0"/>
                    </a:moveTo>
                    <a:lnTo>
                      <a:pt x="2736" y="78"/>
                    </a:lnTo>
                    <a:lnTo>
                      <a:pt x="6358" y="1000"/>
                    </a:lnTo>
                    <a:lnTo>
                      <a:pt x="3839" y="1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2" name="Freeform 139"/>
              <p:cNvSpPr>
                <a:spLocks/>
              </p:cNvSpPr>
              <p:nvPr/>
            </p:nvSpPr>
            <p:spPr bwMode="auto">
              <a:xfrm>
                <a:off x="5316" y="2420"/>
                <a:ext cx="2469" cy="789"/>
              </a:xfrm>
              <a:custGeom>
                <a:avLst/>
                <a:gdLst>
                  <a:gd name="T0" fmla="*/ 23 w 2469"/>
                  <a:gd name="T1" fmla="*/ 3 h 789"/>
                  <a:gd name="T2" fmla="*/ 2469 w 2469"/>
                  <a:gd name="T3" fmla="*/ 0 h 789"/>
                  <a:gd name="T4" fmla="*/ 2469 w 2469"/>
                  <a:gd name="T5" fmla="*/ 789 h 789"/>
                  <a:gd name="T6" fmla="*/ 0 w 2469"/>
                  <a:gd name="T7" fmla="*/ 789 h 789"/>
                  <a:gd name="T8" fmla="*/ 23 w 2469"/>
                  <a:gd name="T9" fmla="*/ 3 h 7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69" h="789">
                    <a:moveTo>
                      <a:pt x="23" y="3"/>
                    </a:moveTo>
                    <a:lnTo>
                      <a:pt x="2469" y="0"/>
                    </a:lnTo>
                    <a:lnTo>
                      <a:pt x="2469" y="789"/>
                    </a:lnTo>
                    <a:lnTo>
                      <a:pt x="0" y="789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E0E0E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3" name="Freeform 140"/>
              <p:cNvSpPr>
                <a:spLocks/>
              </p:cNvSpPr>
              <p:nvPr/>
            </p:nvSpPr>
            <p:spPr bwMode="auto">
              <a:xfrm>
                <a:off x="1473" y="1446"/>
                <a:ext cx="3926" cy="1760"/>
              </a:xfrm>
              <a:custGeom>
                <a:avLst/>
                <a:gdLst>
                  <a:gd name="T0" fmla="*/ 0 w 3926"/>
                  <a:gd name="T1" fmla="*/ 0 h 1760"/>
                  <a:gd name="T2" fmla="*/ 0 w 3926"/>
                  <a:gd name="T3" fmla="*/ 591 h 1760"/>
                  <a:gd name="T4" fmla="*/ 3926 w 3926"/>
                  <a:gd name="T5" fmla="*/ 1760 h 1760"/>
                  <a:gd name="T6" fmla="*/ 3926 w 3926"/>
                  <a:gd name="T7" fmla="*/ 974 h 1760"/>
                  <a:gd name="T8" fmla="*/ 0 w 3926"/>
                  <a:gd name="T9" fmla="*/ 0 h 1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26" h="1760">
                    <a:moveTo>
                      <a:pt x="0" y="0"/>
                    </a:moveTo>
                    <a:lnTo>
                      <a:pt x="0" y="591"/>
                    </a:lnTo>
                    <a:lnTo>
                      <a:pt x="3926" y="1760"/>
                    </a:lnTo>
                    <a:lnTo>
                      <a:pt x="3926" y="9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A0A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4281" name="AutoShape 141"/>
          <p:cNvSpPr>
            <a:spLocks noChangeArrowheads="1"/>
          </p:cNvSpPr>
          <p:nvPr/>
        </p:nvSpPr>
        <p:spPr bwMode="auto">
          <a:xfrm rot="-5400000">
            <a:off x="1363662" y="3284538"/>
            <a:ext cx="2454275" cy="1066800"/>
          </a:xfrm>
          <a:prstGeom prst="parallelogram">
            <a:avLst>
              <a:gd name="adj" fmla="val 57515"/>
            </a:avLst>
          </a:prstGeom>
          <a:solidFill>
            <a:srgbClr val="D3EBED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54282" name="Line 142"/>
          <p:cNvSpPr>
            <a:spLocks noChangeShapeType="1"/>
          </p:cNvSpPr>
          <p:nvPr/>
        </p:nvSpPr>
        <p:spPr bwMode="auto">
          <a:xfrm>
            <a:off x="1981200" y="3429000"/>
            <a:ext cx="1143000" cy="6858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143"/>
          <p:cNvSpPr>
            <a:spLocks noChangeShapeType="1"/>
          </p:cNvSpPr>
          <p:nvPr/>
        </p:nvSpPr>
        <p:spPr bwMode="auto">
          <a:xfrm flipV="1">
            <a:off x="2514600" y="2895600"/>
            <a:ext cx="0" cy="17526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144"/>
          <p:cNvSpPr>
            <a:spLocks noChangeShapeType="1"/>
          </p:cNvSpPr>
          <p:nvPr/>
        </p:nvSpPr>
        <p:spPr bwMode="auto">
          <a:xfrm>
            <a:off x="1447800" y="3962400"/>
            <a:ext cx="1363162" cy="4596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145"/>
          <p:cNvSpPr>
            <a:spLocks noChangeShapeType="1"/>
          </p:cNvSpPr>
          <p:nvPr/>
        </p:nvSpPr>
        <p:spPr bwMode="auto">
          <a:xfrm>
            <a:off x="4038600" y="4876800"/>
            <a:ext cx="4876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6"/>
          <p:cNvSpPr>
            <a:spLocks noChangeShapeType="1"/>
          </p:cNvSpPr>
          <p:nvPr/>
        </p:nvSpPr>
        <p:spPr bwMode="auto">
          <a:xfrm flipV="1">
            <a:off x="1447800" y="3464124"/>
            <a:ext cx="1295926" cy="4220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47"/>
          <p:cNvSpPr>
            <a:spLocks noChangeShapeType="1"/>
          </p:cNvSpPr>
          <p:nvPr/>
        </p:nvSpPr>
        <p:spPr bwMode="auto">
          <a:xfrm flipV="1">
            <a:off x="4038600" y="1524000"/>
            <a:ext cx="4800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TextBox 1"/>
          <p:cNvSpPr txBox="1">
            <a:spLocks noChangeArrowheads="1"/>
          </p:cNvSpPr>
          <p:nvPr/>
        </p:nvSpPr>
        <p:spPr bwMode="auto">
          <a:xfrm>
            <a:off x="4625975" y="1990725"/>
            <a:ext cx="4038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/>
              <a:t>   God’s </a:t>
            </a:r>
            <a:r>
              <a:rPr lang="en-US" altLang="en-US" sz="2800" b="1" dirty="0" smtClean="0"/>
              <a:t>Intentions</a:t>
            </a:r>
            <a:endParaRPr lang="te-IN" altLang="en-US" sz="2800" b="1" dirty="0" smtClean="0"/>
          </a:p>
          <a:p>
            <a:pPr algn="ctr" eaLnBrk="1" hangingPunct="1"/>
            <a:r>
              <a:rPr lang="te-IN" altLang="en-US" sz="2800" b="1" dirty="0" smtClean="0"/>
              <a:t>దేవుని ఉద్దేశాలు</a:t>
            </a:r>
            <a:endParaRPr lang="en-US" altLang="en-US" sz="2800" b="1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9982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Consequence</a:t>
            </a:r>
            <a:r>
              <a:rPr lang="te-IN" b="1" dirty="0" smtClean="0">
                <a:solidFill>
                  <a:schemeClr val="tx1"/>
                </a:solidFill>
              </a:rPr>
              <a:t/>
            </a:r>
            <a:br>
              <a:rPr lang="te-IN" b="1" dirty="0" smtClean="0">
                <a:solidFill>
                  <a:schemeClr val="tx1"/>
                </a:solidFill>
              </a:rPr>
            </a:br>
            <a:r>
              <a:rPr lang="te-IN" sz="4000" b="1" dirty="0" smtClean="0">
                <a:solidFill>
                  <a:schemeClr val="tx1"/>
                </a:solidFill>
              </a:rPr>
              <a:t>పరిణామం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7630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The Church of this generation is losing</a:t>
            </a:r>
            <a:endParaRPr lang="te-IN" sz="40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(or, has it lost?) 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the battle for the soul of our cultures</a:t>
            </a:r>
            <a:endParaRPr lang="te-IN" sz="4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te-IN" sz="3600" b="1" dirty="0" smtClean="0">
                <a:solidFill>
                  <a:schemeClr val="tx1"/>
                </a:solidFill>
              </a:rPr>
              <a:t>మన సంసృతుల పరిరక్షణ కోసం కోసం చేసే పోరాటంలో ఈ తరం సంఘం ఓడిపోతున్నదా?</a:t>
            </a:r>
          </a:p>
          <a:p>
            <a:pPr marL="0" indent="0" algn="ctr">
              <a:buNone/>
            </a:pPr>
            <a:r>
              <a:rPr lang="te-IN" sz="3600" b="1" dirty="0" smtClean="0">
                <a:solidFill>
                  <a:schemeClr val="tx1"/>
                </a:solidFill>
              </a:rPr>
              <a:t>(లేక ఇప్పటికే ఓడిపోయిందా?)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2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chemeClr val="tx1"/>
                </a:solidFill>
              </a:rPr>
              <a:t>7)  Discipleship:  Equipping to be Like Jesus</a:t>
            </a:r>
            <a:r>
              <a:rPr lang="te-IN" sz="3100" b="1" dirty="0" smtClean="0">
                <a:solidFill>
                  <a:schemeClr val="tx1"/>
                </a:solidFill>
              </a:rPr>
              <a:t/>
            </a:r>
            <a:br>
              <a:rPr lang="te-IN" sz="3100" b="1" dirty="0" smtClean="0">
                <a:solidFill>
                  <a:schemeClr val="tx1"/>
                </a:solidFill>
              </a:rPr>
            </a:br>
            <a:r>
              <a:rPr lang="te-IN" b="1" dirty="0" smtClean="0">
                <a:solidFill>
                  <a:schemeClr val="tx1"/>
                </a:solidFill>
              </a:rPr>
              <a:t>7) శిష్యత్వం: క్రీస్తులా ఉండేందుకు సన్నద్దుల్ని చేయడం</a:t>
            </a:r>
            <a:r>
              <a:rPr lang="te-IN" sz="4000" b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81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Eph 4:11-13 -  Equip the saints to serve</a:t>
            </a:r>
            <a:endParaRPr lang="te-IN" b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e-IN" sz="3300" b="1" dirty="0" smtClean="0">
                <a:solidFill>
                  <a:schemeClr val="tx1"/>
                </a:solidFill>
              </a:rPr>
              <a:t>ఎఫెసీ 4:11-13 -  సేవకోసం పరిశుద్ధుల్ని సిద్ధపరచడం</a:t>
            </a:r>
            <a:endParaRPr lang="en-US" sz="33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Phil 2:6-8 -  Service</a:t>
            </a:r>
            <a:endParaRPr lang="te-IN" b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e-IN" sz="3300" b="1" dirty="0" smtClean="0">
                <a:solidFill>
                  <a:schemeClr val="tx1"/>
                </a:solidFill>
              </a:rPr>
              <a:t>ఫిలిప్పీ 2:6-8 - పరిచర్య</a:t>
            </a:r>
            <a:endParaRPr lang="en-US" sz="33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Voluntarily/willingly  	-  </a:t>
            </a:r>
            <a:r>
              <a:rPr lang="te-IN" sz="3100" b="1" dirty="0" smtClean="0">
                <a:solidFill>
                  <a:schemeClr val="tx1"/>
                </a:solidFill>
              </a:rPr>
              <a:t>స్వచ్చందంగా/ఇష్టంగా</a:t>
            </a:r>
            <a:endParaRPr lang="en-US" sz="31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Humbly  		-  </a:t>
            </a:r>
            <a:r>
              <a:rPr lang="te-IN" sz="3100" b="1" dirty="0" smtClean="0">
                <a:solidFill>
                  <a:schemeClr val="tx1"/>
                </a:solidFill>
              </a:rPr>
              <a:t>దీనులుగా</a:t>
            </a:r>
            <a:endParaRPr lang="en-US" sz="31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Sacrificially		-  </a:t>
            </a:r>
            <a:r>
              <a:rPr lang="te-IN" sz="3100" b="1" dirty="0" smtClean="0">
                <a:solidFill>
                  <a:schemeClr val="tx1"/>
                </a:solidFill>
              </a:rPr>
              <a:t>త్యాగపూరితంగా</a:t>
            </a:r>
            <a:endParaRPr lang="en-US" sz="31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Joyfully			-  </a:t>
            </a:r>
            <a:r>
              <a:rPr lang="te-IN" sz="3100" b="1" dirty="0" smtClean="0">
                <a:solidFill>
                  <a:schemeClr val="tx1"/>
                </a:solidFill>
              </a:rPr>
              <a:t>సంతోషంగా</a:t>
            </a:r>
            <a:endParaRPr lang="en-US" sz="3100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Taking on another’s </a:t>
            </a:r>
            <a:r>
              <a:rPr lang="en-US" b="1" dirty="0" smtClean="0">
                <a:solidFill>
                  <a:schemeClr val="tx1"/>
                </a:solidFill>
              </a:rPr>
              <a:t>burden</a:t>
            </a:r>
            <a:endParaRPr lang="te-IN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e-IN" sz="3100" b="1" dirty="0" smtClean="0">
                <a:solidFill>
                  <a:schemeClr val="tx1"/>
                </a:solidFill>
              </a:rPr>
              <a:t>ఇతరుల భారం తీసుకుంటూ</a:t>
            </a:r>
            <a:endParaRPr lang="en-US" sz="3100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Helping the served to grow toward God’s intention</a:t>
            </a:r>
            <a:endParaRPr lang="te-IN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e-IN" sz="3100" b="1" dirty="0" smtClean="0">
                <a:solidFill>
                  <a:schemeClr val="tx1"/>
                </a:solidFill>
              </a:rPr>
              <a:t>ఇతరులు దేవుని ఉద్దేశం ఎరిగేలా సహాయం చేయడం</a:t>
            </a:r>
            <a:endParaRPr lang="en-US" sz="31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97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300" b="1" dirty="0" smtClean="0">
                <a:solidFill>
                  <a:schemeClr val="tx1"/>
                </a:solidFill>
              </a:rPr>
              <a:t>A Strategy of discipleship</a:t>
            </a:r>
            <a:r>
              <a:rPr lang="te-IN" b="1" dirty="0" smtClean="0">
                <a:solidFill>
                  <a:schemeClr val="tx1"/>
                </a:solidFill>
              </a:rPr>
              <a:t/>
            </a:r>
            <a:br>
              <a:rPr lang="te-IN" b="1" dirty="0" smtClean="0">
                <a:solidFill>
                  <a:schemeClr val="tx1"/>
                </a:solidFill>
              </a:rPr>
            </a:br>
            <a:r>
              <a:rPr lang="te-IN" b="1" dirty="0" smtClean="0">
                <a:solidFill>
                  <a:schemeClr val="tx1"/>
                </a:solidFill>
              </a:rPr>
              <a:t>శిష్యత్వపు వ్యూహం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Model </a:t>
            </a:r>
            <a:r>
              <a:rPr lang="en-US" sz="2800" b="1" u="sng" dirty="0" smtClean="0">
                <a:solidFill>
                  <a:schemeClr val="tx1"/>
                </a:solidFill>
              </a:rPr>
              <a:t>abiding</a:t>
            </a:r>
            <a:r>
              <a:rPr lang="en-US" sz="2800" b="1" dirty="0" smtClean="0">
                <a:solidFill>
                  <a:schemeClr val="tx1"/>
                </a:solidFill>
              </a:rPr>
              <a:t> in Christ</a:t>
            </a:r>
            <a:endParaRPr lang="te-IN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e-IN" sz="2800" b="1" dirty="0" smtClean="0">
                <a:solidFill>
                  <a:schemeClr val="tx1"/>
                </a:solidFill>
              </a:rPr>
              <a:t>క్రీస్తులో నిలిచి ఉండడంలో ఆదర్శం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Model </a:t>
            </a:r>
            <a:r>
              <a:rPr lang="en-US" sz="2800" b="1" u="sng" dirty="0" smtClean="0">
                <a:solidFill>
                  <a:schemeClr val="tx1"/>
                </a:solidFill>
              </a:rPr>
              <a:t>servanthood</a:t>
            </a:r>
            <a:r>
              <a:rPr lang="en-US" sz="2800" b="1" dirty="0" smtClean="0">
                <a:solidFill>
                  <a:schemeClr val="tx1"/>
                </a:solidFill>
              </a:rPr>
              <a:t> – one-on-one</a:t>
            </a:r>
            <a:endParaRPr lang="te-IN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e-IN" sz="2800" b="1" dirty="0" smtClean="0">
                <a:solidFill>
                  <a:schemeClr val="tx1"/>
                </a:solidFill>
              </a:rPr>
              <a:t>సేవకత్వంలో ఆదర్శం – ఒకరి కొకరు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Model abiding and servanthood - </a:t>
            </a:r>
            <a:r>
              <a:rPr lang="en-US" sz="2800" b="1" u="sng" dirty="0" smtClean="0">
                <a:solidFill>
                  <a:schemeClr val="tx1"/>
                </a:solidFill>
              </a:rPr>
              <a:t>in community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e-IN" sz="2800" b="1" dirty="0" smtClean="0">
                <a:solidFill>
                  <a:schemeClr val="tx1"/>
                </a:solidFill>
                <a:latin typeface="Gothami"/>
              </a:rPr>
              <a:t>నిలిచి ఉంటూ సేవకత్వంలో ఆదర్శం - సమాజంలో</a:t>
            </a:r>
            <a:endParaRPr lang="en-US" sz="2800" b="1" dirty="0" smtClean="0">
              <a:solidFill>
                <a:schemeClr val="tx1"/>
              </a:solidFill>
              <a:latin typeface="Gothami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tx1"/>
                </a:solidFill>
                <a:latin typeface="+mj-lt"/>
              </a:rPr>
              <a:t>Instead of doing discipleship by:</a:t>
            </a:r>
            <a:endParaRPr lang="te-IN" sz="3000" b="1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e-IN" sz="2800" b="1" dirty="0" smtClean="0">
                <a:solidFill>
                  <a:schemeClr val="tx1"/>
                </a:solidFill>
                <a:latin typeface="+mj-lt"/>
              </a:rPr>
              <a:t>శిష్యత్వాన్ని కింది విధంగా చేయడం కంటే</a:t>
            </a:r>
            <a:endParaRPr lang="en-US" sz="3600" b="1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chemeClr val="tx1"/>
                </a:solidFill>
              </a:rPr>
              <a:t>First teaching how to evangelize</a:t>
            </a:r>
            <a:endParaRPr lang="te-IN" sz="2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e-IN" sz="2600" b="1" dirty="0" smtClean="0">
                <a:solidFill>
                  <a:schemeClr val="tx1"/>
                </a:solidFill>
              </a:rPr>
              <a:t>ముందుగా సువార్త గురించి చెప్పడం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chemeClr val="tx1"/>
                </a:solidFill>
              </a:rPr>
              <a:t>First teaching Bible knowledge</a:t>
            </a:r>
            <a:endParaRPr lang="te-IN" sz="2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e-IN" sz="2600" b="1" dirty="0" smtClean="0">
                <a:solidFill>
                  <a:schemeClr val="tx1"/>
                </a:solidFill>
              </a:rPr>
              <a:t>బైబిలు పరిజ్ఞానం ముందుగా నేర్పడం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chemeClr val="tx1"/>
                </a:solidFill>
              </a:rPr>
              <a:t>First teaching personal spiritual disciplines</a:t>
            </a:r>
            <a:endParaRPr lang="te-IN" sz="2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e-IN" sz="2600" b="1" dirty="0" smtClean="0">
                <a:solidFill>
                  <a:schemeClr val="tx1"/>
                </a:solidFill>
              </a:rPr>
              <a:t>వ్యక్తిగత ఆధ్యాత్మిక క్రమశిక్షణ నేర్పడం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te-IN" sz="3000" b="1" dirty="0" smtClean="0">
                <a:solidFill>
                  <a:schemeClr val="tx1"/>
                </a:solidFill>
              </a:rPr>
              <a:t>మంచిది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23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measuring Discipleship</a:t>
            </a:r>
            <a:r>
              <a:rPr lang="te-IN" b="1" dirty="0" smtClean="0">
                <a:solidFill>
                  <a:schemeClr val="tx1"/>
                </a:solidFill>
              </a:rPr>
              <a:t/>
            </a:r>
            <a:br>
              <a:rPr lang="te-IN" b="1" dirty="0" smtClean="0">
                <a:solidFill>
                  <a:schemeClr val="tx1"/>
                </a:solidFill>
              </a:rPr>
            </a:br>
            <a:r>
              <a:rPr lang="te-IN" sz="4000" b="1" dirty="0" smtClean="0">
                <a:solidFill>
                  <a:schemeClr val="tx1"/>
                </a:solidFill>
              </a:rPr>
              <a:t>శిష్యత్వాన్ని కొలవడం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“If Jesus Were Mayor”</a:t>
            </a:r>
            <a:endParaRPr lang="te-IN" b="1" i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te-IN" b="1" i="1" dirty="0" smtClean="0">
                <a:solidFill>
                  <a:schemeClr val="tx1"/>
                </a:solidFill>
              </a:rPr>
              <a:t>“యేసే నగర మేయర్ అయితే”</a:t>
            </a:r>
            <a:endParaRPr lang="en-US" b="1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Loving care for </a:t>
            </a:r>
            <a:r>
              <a:rPr lang="en-US" sz="2400" b="1" dirty="0" smtClean="0">
                <a:solidFill>
                  <a:schemeClr val="tx1"/>
                </a:solidFill>
              </a:rPr>
              <a:t>one-another</a:t>
            </a:r>
            <a:endParaRPr lang="te-IN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e-IN" sz="2500" b="1" dirty="0" smtClean="0">
                <a:solidFill>
                  <a:schemeClr val="tx1"/>
                </a:solidFill>
              </a:rPr>
              <a:t>ఒకరిపట్ల ఒకరికి ప్రేమతో కూడిన శ్రద్ధ</a:t>
            </a:r>
            <a:endParaRPr lang="en-US" sz="25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Healing brokenness</a:t>
            </a:r>
            <a:endParaRPr lang="te-IN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e-IN" sz="2500" b="1" dirty="0" smtClean="0">
                <a:solidFill>
                  <a:schemeClr val="tx1"/>
                </a:solidFill>
              </a:rPr>
              <a:t>చితికిన బతుకులకు స్వస్థత</a:t>
            </a:r>
            <a:endParaRPr lang="en-US" sz="25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Sovereignty over the cosmos</a:t>
            </a:r>
            <a:endParaRPr lang="te-IN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e-IN" sz="2500" b="1" dirty="0" smtClean="0">
                <a:solidFill>
                  <a:schemeClr val="tx1"/>
                </a:solidFill>
              </a:rPr>
              <a:t>లోకంపై సార్వభౌమాధికారం</a:t>
            </a:r>
            <a:endParaRPr lang="en-US" sz="25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Concern for the desecration of sacred institutions and places</a:t>
            </a:r>
            <a:endParaRPr lang="te-IN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e-IN" sz="2500" b="1" dirty="0" smtClean="0">
                <a:solidFill>
                  <a:schemeClr val="tx1"/>
                </a:solidFill>
              </a:rPr>
              <a:t>పవిత్రమైన సంస్థలు, స్థలాలు అపవిత్రం కావడం గురించిన చింత</a:t>
            </a:r>
            <a:endParaRPr lang="en-US" sz="25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Signs of supernatural intervention</a:t>
            </a:r>
            <a:endParaRPr lang="te-IN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e-IN" sz="2500" b="1" dirty="0" smtClean="0">
                <a:solidFill>
                  <a:schemeClr val="tx1"/>
                </a:solidFill>
              </a:rPr>
              <a:t>సహజాతీతమైన సూచనలు</a:t>
            </a:r>
            <a:endParaRPr lang="en-US" sz="25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Suffering</a:t>
            </a:r>
            <a:r>
              <a:rPr lang="te-IN" sz="2400" b="1" dirty="0" smtClean="0">
                <a:solidFill>
                  <a:schemeClr val="tx1"/>
                </a:solidFill>
              </a:rPr>
              <a:t>  -  </a:t>
            </a:r>
            <a:r>
              <a:rPr lang="te-IN" sz="2500" b="1" dirty="0" smtClean="0">
                <a:solidFill>
                  <a:schemeClr val="tx1"/>
                </a:solidFill>
              </a:rPr>
              <a:t>కష్టాలు</a:t>
            </a:r>
            <a:endParaRPr lang="en-US" sz="25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Giving  beyond our ability –until it hurts</a:t>
            </a:r>
            <a:endParaRPr lang="te-IN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e-IN" sz="2500" b="1" dirty="0" smtClean="0">
                <a:solidFill>
                  <a:schemeClr val="tx1"/>
                </a:solidFill>
              </a:rPr>
              <a:t>మన తాహతుకు మించి ఇవ్వడం – నొప్పి కలిగేటంతగా</a:t>
            </a:r>
            <a:endParaRPr lang="en-US" sz="2500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20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id:image001.png@01CF4DE4.68AB4210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1447800"/>
            <a:ext cx="8762999" cy="5257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2954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A Return to Ancient </a:t>
            </a:r>
            <a:r>
              <a:rPr lang="en-US" sz="3100" b="1" dirty="0" err="1" smtClean="0"/>
              <a:t>Missiology</a:t>
            </a:r>
            <a:r>
              <a:rPr lang="te-IN" b="1" dirty="0" smtClean="0"/>
              <a:t/>
            </a:r>
            <a:br>
              <a:rPr lang="te-IN" b="1" dirty="0" smtClean="0"/>
            </a:br>
            <a:r>
              <a:rPr lang="te-IN" sz="3100" b="1" dirty="0" smtClean="0"/>
              <a:t>ప్రాచీన ప్రాచీన సువార్తీకరణ పద్ధతికి మరలడం</a:t>
            </a:r>
            <a:br>
              <a:rPr lang="te-IN" sz="3100" b="1" dirty="0" smtClean="0"/>
            </a:br>
            <a:r>
              <a:rPr lang="en-US" b="1" dirty="0"/>
              <a:t>	</a:t>
            </a:r>
            <a:r>
              <a:rPr lang="te-IN" b="1" dirty="0" smtClean="0"/>
              <a:t>			</a:t>
            </a:r>
            <a:r>
              <a:rPr lang="en-US" sz="1800" b="1" dirty="0" smtClean="0"/>
              <a:t>Periods Adapted </a:t>
            </a:r>
            <a:r>
              <a:rPr lang="en-US" sz="1800" b="1" dirty="0"/>
              <a:t>from </a:t>
            </a:r>
            <a:r>
              <a:rPr lang="en-US" sz="1800" b="1" dirty="0" smtClean="0"/>
              <a:t>Robert Webber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60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There is real  H O P E !</a:t>
            </a:r>
            <a:r>
              <a:rPr lang="te-IN" b="1" dirty="0" smtClean="0">
                <a:solidFill>
                  <a:schemeClr val="tx1"/>
                </a:solidFill>
              </a:rPr>
              <a:t/>
            </a:r>
            <a:br>
              <a:rPr lang="te-IN" b="1" dirty="0" smtClean="0">
                <a:solidFill>
                  <a:schemeClr val="tx1"/>
                </a:solidFill>
              </a:rPr>
            </a:br>
            <a:r>
              <a:rPr lang="te-IN" b="1" dirty="0" smtClean="0">
                <a:solidFill>
                  <a:schemeClr val="tx1"/>
                </a:solidFill>
              </a:rPr>
              <a:t>నిజమైన </a:t>
            </a:r>
            <a:r>
              <a:rPr lang="te-IN" sz="3800" b="1" dirty="0" smtClean="0">
                <a:solidFill>
                  <a:schemeClr val="tx1"/>
                </a:solidFill>
              </a:rPr>
              <a:t>ని</a:t>
            </a:r>
            <a:r>
              <a:rPr lang="en-US" sz="3800" b="1" dirty="0" smtClean="0">
                <a:solidFill>
                  <a:schemeClr val="tx1"/>
                </a:solidFill>
              </a:rPr>
              <a:t> </a:t>
            </a:r>
            <a:r>
              <a:rPr lang="te-IN" sz="3800" b="1" dirty="0" smtClean="0">
                <a:solidFill>
                  <a:schemeClr val="tx1"/>
                </a:solidFill>
              </a:rPr>
              <a:t>రీ</a:t>
            </a:r>
            <a:r>
              <a:rPr lang="en-US" sz="3800" b="1" dirty="0" smtClean="0">
                <a:solidFill>
                  <a:schemeClr val="tx1"/>
                </a:solidFill>
              </a:rPr>
              <a:t> </a:t>
            </a:r>
            <a:r>
              <a:rPr lang="te-IN" sz="3800" b="1" dirty="0" smtClean="0">
                <a:solidFill>
                  <a:schemeClr val="tx1"/>
                </a:solidFill>
              </a:rPr>
              <a:t>క్ష</a:t>
            </a:r>
            <a:r>
              <a:rPr lang="en-US" sz="3800" b="1" dirty="0" smtClean="0">
                <a:solidFill>
                  <a:schemeClr val="tx1"/>
                </a:solidFill>
              </a:rPr>
              <a:t> </a:t>
            </a:r>
            <a:r>
              <a:rPr lang="te-IN" sz="3800" b="1" dirty="0" smtClean="0">
                <a:solidFill>
                  <a:schemeClr val="tx1"/>
                </a:solidFill>
              </a:rPr>
              <a:t>ణ </a:t>
            </a:r>
            <a:r>
              <a:rPr lang="te-IN" b="1" dirty="0" smtClean="0">
                <a:solidFill>
                  <a:schemeClr val="tx1"/>
                </a:solidFill>
              </a:rPr>
              <a:t>ఉంది!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800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Motivated for obedience</a:t>
            </a:r>
            <a:endParaRPr lang="te-IN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e-IN" b="1" dirty="0" smtClean="0">
                <a:solidFill>
                  <a:schemeClr val="tx1"/>
                </a:solidFill>
              </a:rPr>
              <a:t>విధేయతకు ప్రేరణ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Powerful history of mobilization</a:t>
            </a:r>
            <a:endParaRPr lang="te-IN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e-IN" b="1" dirty="0" smtClean="0">
                <a:solidFill>
                  <a:schemeClr val="tx1"/>
                </a:solidFill>
              </a:rPr>
              <a:t>సమీకరణలో గొప్ప చరిత్ర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Growing awareness of reversed priorities</a:t>
            </a:r>
            <a:endParaRPr lang="te-IN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e-IN" b="1" dirty="0" smtClean="0">
                <a:solidFill>
                  <a:schemeClr val="tx1"/>
                </a:solidFill>
              </a:rPr>
              <a:t>మారిన ప్రాధాన్యతల గురించి పెరుగుతున్న అవగాహన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Stories:  Congo; Uganda, Vietnam</a:t>
            </a:r>
            <a:r>
              <a:rPr lang="te-IN" b="1" dirty="0" smtClean="0">
                <a:solidFill>
                  <a:schemeClr val="tx1"/>
                </a:solidFill>
              </a:rPr>
              <a:t>  కాంగో, ఉగాండా, వియత్నాం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Need:  Change of Paradigm + Knowing how</a:t>
            </a:r>
            <a:endParaRPr lang="te-IN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e-IN" b="1" dirty="0" smtClean="0">
                <a:solidFill>
                  <a:schemeClr val="tx1"/>
                </a:solidFill>
              </a:rPr>
              <a:t>అవసరత: విధానాల మార్పు + ఎలాగో తెలుసుకోవాలి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60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21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700" b="1" cap="none" dirty="0" smtClean="0">
                <a:solidFill>
                  <a:schemeClr val="tx1"/>
                </a:solidFill>
              </a:rPr>
              <a:t>OUR </a:t>
            </a:r>
            <a:r>
              <a:rPr lang="en-US" sz="2700" b="1" i="1" dirty="0" smtClean="0">
                <a:solidFill>
                  <a:schemeClr val="tx1"/>
                </a:solidFill>
              </a:rPr>
              <a:t>Working</a:t>
            </a:r>
            <a:r>
              <a:rPr lang="en-US" sz="2700" b="1" dirty="0" smtClean="0">
                <a:solidFill>
                  <a:schemeClr val="tx1"/>
                </a:solidFill>
              </a:rPr>
              <a:t> Heritage  -   Making Converts</a:t>
            </a:r>
            <a:r>
              <a:rPr lang="te-IN" sz="2700" b="1" dirty="0" smtClean="0">
                <a:solidFill>
                  <a:schemeClr val="tx1"/>
                </a:solidFill>
              </a:rPr>
              <a:t/>
            </a:r>
            <a:br>
              <a:rPr lang="te-IN" sz="27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te-IN" sz="3200" b="1" dirty="0" smtClean="0">
                <a:solidFill>
                  <a:schemeClr val="tx1"/>
                </a:solidFill>
              </a:rPr>
              <a:t>మన పరిచర్య వారసత్వం – ప్రజలను మార్చడం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41020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Great </a:t>
            </a:r>
            <a:r>
              <a:rPr lang="en-GB" sz="2800" b="1" dirty="0">
                <a:solidFill>
                  <a:schemeClr val="tx1"/>
                </a:solidFill>
              </a:rPr>
              <a:t>Awakenings:  1730-1740; </a:t>
            </a:r>
            <a:r>
              <a:rPr lang="en-GB" sz="2800" b="1" dirty="0" smtClean="0">
                <a:solidFill>
                  <a:schemeClr val="tx1"/>
                </a:solidFill>
              </a:rPr>
              <a:t>1790-1840</a:t>
            </a:r>
            <a:endParaRPr lang="te-IN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te-IN" sz="3000" b="1" dirty="0" smtClean="0">
                <a:solidFill>
                  <a:schemeClr val="tx1"/>
                </a:solidFill>
              </a:rPr>
              <a:t>గొప్ప ఉజ్జీవాలు: 1730-1740; 1790-1840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endParaRPr lang="te-IN" sz="3000" b="1" dirty="0" smtClean="0">
              <a:solidFill>
                <a:schemeClr val="tx1"/>
              </a:solidFill>
            </a:endParaRPr>
          </a:p>
          <a:p>
            <a:r>
              <a:rPr lang="en-GB" sz="2800" b="1" dirty="0" smtClean="0">
                <a:solidFill>
                  <a:schemeClr val="tx1"/>
                </a:solidFill>
              </a:rPr>
              <a:t>19</a:t>
            </a:r>
            <a:r>
              <a:rPr lang="en-GB" sz="28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2800" b="1" dirty="0" smtClean="0">
                <a:solidFill>
                  <a:schemeClr val="tx1"/>
                </a:solidFill>
              </a:rPr>
              <a:t> and 20</a:t>
            </a:r>
            <a:r>
              <a:rPr lang="en-GB" sz="28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>
                <a:solidFill>
                  <a:schemeClr val="tx1"/>
                </a:solidFill>
              </a:rPr>
              <a:t>Century revivals</a:t>
            </a:r>
            <a:r>
              <a:rPr lang="en-GB" sz="3000" b="1" dirty="0">
                <a:solidFill>
                  <a:schemeClr val="tx1"/>
                </a:solidFill>
              </a:rPr>
              <a:t> - </a:t>
            </a:r>
            <a:r>
              <a:rPr lang="en-GB" sz="2200" b="1" dirty="0">
                <a:solidFill>
                  <a:schemeClr val="tx1"/>
                </a:solidFill>
              </a:rPr>
              <a:t>AMEN!, but</a:t>
            </a:r>
            <a:r>
              <a:rPr lang="en-GB" sz="2200" b="1" dirty="0" smtClean="0">
                <a:solidFill>
                  <a:schemeClr val="tx1"/>
                </a:solidFill>
              </a:rPr>
              <a:t>…</a:t>
            </a:r>
            <a:endParaRPr lang="te-IN" sz="22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e-IN" sz="3000" b="1" dirty="0" smtClean="0">
                <a:solidFill>
                  <a:schemeClr val="tx1"/>
                </a:solidFill>
              </a:rPr>
              <a:t>19, 20 శతాబ్దాలలో ఉజ్జీవాలు – ఆమెన్, కానీ...</a:t>
            </a:r>
            <a:endParaRPr lang="en-GB" sz="3000" b="1" dirty="0" smtClean="0">
              <a:solidFill>
                <a:schemeClr val="tx1"/>
              </a:solidFill>
            </a:endParaRPr>
          </a:p>
          <a:p>
            <a:r>
              <a:rPr lang="en-GB" sz="2800" b="1" dirty="0" smtClean="0">
                <a:solidFill>
                  <a:schemeClr val="tx1"/>
                </a:solidFill>
              </a:rPr>
              <a:t>Early  Church Heritage – Evangelism through life style</a:t>
            </a:r>
            <a:endParaRPr lang="te-IN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e-IN" sz="3000" b="1" dirty="0" smtClean="0">
                <a:solidFill>
                  <a:schemeClr val="tx1"/>
                </a:solidFill>
              </a:rPr>
              <a:t>ఆది సంఘ వారసత్వం–జీవన విధానం ద్వారా సువార్తీకరణ</a:t>
            </a:r>
            <a:endParaRPr lang="en-GB" sz="2400" b="1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Consequence</a:t>
            </a:r>
            <a:r>
              <a:rPr lang="en-US" sz="2800" b="1" dirty="0">
                <a:solidFill>
                  <a:schemeClr val="tx1"/>
                </a:solidFill>
              </a:rPr>
              <a:t>: E</a:t>
            </a:r>
            <a:r>
              <a:rPr lang="en-US" sz="2800" b="1" dirty="0" smtClean="0">
                <a:solidFill>
                  <a:schemeClr val="tx1"/>
                </a:solidFill>
              </a:rPr>
              <a:t>vang. </a:t>
            </a:r>
            <a:r>
              <a:rPr lang="en-US" sz="2800" b="1" dirty="0">
                <a:solidFill>
                  <a:schemeClr val="tx1"/>
                </a:solidFill>
              </a:rPr>
              <a:t>w/o </a:t>
            </a:r>
            <a:r>
              <a:rPr lang="en-US" sz="2800" b="1" dirty="0" smtClean="0">
                <a:solidFill>
                  <a:schemeClr val="tx1"/>
                </a:solidFill>
              </a:rPr>
              <a:t>biblical discipleship</a:t>
            </a:r>
            <a:endParaRPr lang="te-IN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e-IN" sz="3000" b="1" dirty="0" smtClean="0">
                <a:solidFill>
                  <a:schemeClr val="tx1"/>
                </a:solidFill>
              </a:rPr>
              <a:t>ఫలితం: వాక్యానుసారమైన శిష్యత్వం లేని సువార్త</a:t>
            </a:r>
            <a:endParaRPr lang="en-US" sz="3000" b="1" dirty="0" smtClean="0">
              <a:solidFill>
                <a:schemeClr val="tx1"/>
              </a:solidFill>
            </a:endParaRPr>
          </a:p>
          <a:p>
            <a:pPr lvl="1"/>
            <a:r>
              <a:rPr lang="en-US" sz="2600" b="1" dirty="0" smtClean="0">
                <a:solidFill>
                  <a:schemeClr val="tx1"/>
                </a:solidFill>
              </a:rPr>
              <a:t>Beach evangelism</a:t>
            </a:r>
            <a:endParaRPr lang="te-IN" sz="26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te-IN" b="1" dirty="0" smtClean="0">
                <a:solidFill>
                  <a:schemeClr val="tx1"/>
                </a:solidFill>
              </a:rPr>
              <a:t>బీచ్ సువార్త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sz="2600" b="1" dirty="0" smtClean="0">
                <a:solidFill>
                  <a:schemeClr val="tx1"/>
                </a:solidFill>
              </a:rPr>
              <a:t>Babies don’t change culture</a:t>
            </a:r>
            <a:endParaRPr lang="te-IN" sz="26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te-IN" b="1" dirty="0" smtClean="0">
                <a:solidFill>
                  <a:schemeClr val="tx1"/>
                </a:solidFill>
              </a:rPr>
              <a:t>పసి పిల్లలు సంస్క్రుతిని మార్చలేరు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b="1" dirty="0">
              <a:solidFill>
                <a:schemeClr val="tx1"/>
              </a:solidFill>
            </a:endParaRPr>
          </a:p>
          <a:p>
            <a:endParaRPr lang="en-US" b="1" i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73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HIS Kingdom Come</a:t>
            </a:r>
            <a:r>
              <a:rPr lang="te-IN" b="1" dirty="0" smtClean="0">
                <a:solidFill>
                  <a:schemeClr val="tx1"/>
                </a:solidFill>
              </a:rPr>
              <a:t/>
            </a:r>
            <a:br>
              <a:rPr lang="te-IN" b="1" dirty="0" smtClean="0">
                <a:solidFill>
                  <a:schemeClr val="tx1"/>
                </a:solidFill>
              </a:rPr>
            </a:br>
            <a:r>
              <a:rPr lang="te-IN" sz="4000" b="1" dirty="0" smtClean="0">
                <a:solidFill>
                  <a:schemeClr val="tx1"/>
                </a:solidFill>
              </a:rPr>
              <a:t>ఆయన రాజ్యము వచ్చు గాక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724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May His Kingdom come, </a:t>
            </a:r>
            <a:r>
              <a:rPr lang="en-US" sz="2800" b="1" u="sng" dirty="0" smtClean="0">
                <a:solidFill>
                  <a:schemeClr val="tx1"/>
                </a:solidFill>
              </a:rPr>
              <a:t>now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u="sng" dirty="0" smtClean="0">
                <a:solidFill>
                  <a:schemeClr val="tx1"/>
                </a:solidFill>
              </a:rPr>
              <a:t>in our lives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</a:p>
          <a:p>
            <a:pPr marL="0" indent="0" algn="ctr">
              <a:buNone/>
            </a:pPr>
            <a:r>
              <a:rPr lang="en-US" sz="2800" b="1" u="sng" dirty="0" smtClean="0">
                <a:solidFill>
                  <a:schemeClr val="tx1"/>
                </a:solidFill>
              </a:rPr>
              <a:t>to our families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u="sng" dirty="0" smtClean="0">
                <a:solidFill>
                  <a:schemeClr val="tx1"/>
                </a:solidFill>
              </a:rPr>
              <a:t>in our churches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</a:p>
          <a:p>
            <a:pPr marL="0" indent="0" algn="ctr">
              <a:buNone/>
            </a:pPr>
            <a:r>
              <a:rPr lang="en-US" sz="2800" b="1" u="sng" dirty="0" smtClean="0">
                <a:solidFill>
                  <a:schemeClr val="tx1"/>
                </a:solidFill>
              </a:rPr>
              <a:t>in the nations</a:t>
            </a:r>
            <a:r>
              <a:rPr lang="en-US" sz="2800" b="1" dirty="0" smtClean="0">
                <a:solidFill>
                  <a:schemeClr val="tx1"/>
                </a:solidFill>
              </a:rPr>
              <a:t>, and </a:t>
            </a:r>
            <a:r>
              <a:rPr lang="en-US" sz="2800" b="1" u="sng" dirty="0" smtClean="0">
                <a:solidFill>
                  <a:schemeClr val="tx1"/>
                </a:solidFill>
              </a:rPr>
              <a:t>on the whole earth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a</a:t>
            </a:r>
            <a:r>
              <a:rPr lang="en-US" sz="2800" b="1" dirty="0" smtClean="0">
                <a:solidFill>
                  <a:schemeClr val="tx1"/>
                </a:solidFill>
              </a:rPr>
              <a:t>s it is in Heaven!!!!</a:t>
            </a:r>
            <a:endParaRPr lang="te-IN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te-IN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te-IN" sz="3000" b="1" dirty="0" smtClean="0">
                <a:solidFill>
                  <a:schemeClr val="tx1"/>
                </a:solidFill>
              </a:rPr>
              <a:t>పరలోకంలో ఉన్నట్టుగా ఇప్పుడు</a:t>
            </a:r>
          </a:p>
          <a:p>
            <a:pPr marL="0" indent="0" algn="ctr">
              <a:buNone/>
            </a:pPr>
            <a:r>
              <a:rPr lang="te-IN" sz="3000" b="1" dirty="0" smtClean="0">
                <a:solidFill>
                  <a:schemeClr val="tx1"/>
                </a:solidFill>
              </a:rPr>
              <a:t>మన జీవితాల్లో, మన కుటుంబాల్లో, మన సంఘాల్లో</a:t>
            </a:r>
            <a:r>
              <a:rPr lang="en-US" sz="3000" b="1" dirty="0" smtClean="0">
                <a:solidFill>
                  <a:schemeClr val="tx1"/>
                </a:solidFill>
              </a:rPr>
              <a:t>,</a:t>
            </a:r>
            <a:endParaRPr lang="te-IN" sz="3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te-IN" sz="3000" b="1" dirty="0" smtClean="0">
                <a:solidFill>
                  <a:schemeClr val="tx1"/>
                </a:solidFill>
              </a:rPr>
              <a:t>దేశాలలో, ప్రపంచమంతటిలో</a:t>
            </a:r>
          </a:p>
          <a:p>
            <a:pPr marL="0" indent="0" algn="ctr">
              <a:buNone/>
            </a:pPr>
            <a:r>
              <a:rPr lang="te-IN" sz="3000" b="1" dirty="0" smtClean="0">
                <a:solidFill>
                  <a:schemeClr val="tx1"/>
                </a:solidFill>
              </a:rPr>
              <a:t>ఆయన రాజ్యము వచ్చును గాక!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60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Two Errors</a:t>
            </a:r>
            <a:r>
              <a:rPr lang="te-IN" b="1" dirty="0" smtClean="0">
                <a:solidFill>
                  <a:schemeClr val="tx1"/>
                </a:solidFill>
              </a:rPr>
              <a:t/>
            </a:r>
            <a:br>
              <a:rPr lang="te-IN" b="1" dirty="0" smtClean="0">
                <a:solidFill>
                  <a:schemeClr val="tx1"/>
                </a:solidFill>
              </a:rPr>
            </a:br>
            <a:r>
              <a:rPr lang="te-IN" sz="3800" b="1" dirty="0" smtClean="0">
                <a:solidFill>
                  <a:schemeClr val="tx1"/>
                </a:solidFill>
              </a:rPr>
              <a:t>రెండు తప్పిదాలు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839200" cy="4251325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Evangelism - working priority over discipleship</a:t>
            </a:r>
            <a:endParaRPr lang="te-IN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te-IN" b="1" dirty="0" smtClean="0">
                <a:solidFill>
                  <a:schemeClr val="tx1"/>
                </a:solidFill>
              </a:rPr>
              <a:t>శిష్యుల్ని చేయడం కంటే సువార్తీకరణకే ప్రాధాన్యత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Teaching and Knowing </a:t>
            </a:r>
            <a:r>
              <a:rPr lang="en-US" sz="4400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ruth produces disciples</a:t>
            </a:r>
            <a:endParaRPr lang="te-IN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te-IN" b="1" dirty="0" smtClean="0">
                <a:solidFill>
                  <a:schemeClr val="tx1"/>
                </a:solidFill>
              </a:rPr>
              <a:t>సత్యాన్ని ఎరిగి, బోధించడమే శిష్యుల్ని తయారు చేస్తుంది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10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Paradigm Prisoners</a:t>
            </a:r>
            <a:r>
              <a:rPr lang="te-IN" b="1" dirty="0" smtClean="0">
                <a:solidFill>
                  <a:schemeClr val="tx1"/>
                </a:solidFill>
              </a:rPr>
              <a:t/>
            </a:r>
            <a:br>
              <a:rPr lang="te-IN" b="1" dirty="0" smtClean="0">
                <a:solidFill>
                  <a:schemeClr val="tx1"/>
                </a:solidFill>
              </a:rPr>
            </a:br>
            <a:r>
              <a:rPr lang="te-IN" sz="4000" b="1" dirty="0" smtClean="0">
                <a:solidFill>
                  <a:schemeClr val="tx1"/>
                </a:solidFill>
              </a:rPr>
              <a:t>పాత పద్ధతుల బందీలు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000" dirty="0" smtClean="0">
                <a:solidFill>
                  <a:schemeClr val="tx1"/>
                </a:solidFill>
              </a:rPr>
              <a:t>The Twins</a:t>
            </a:r>
            <a:endParaRPr lang="te-IN" sz="3000" dirty="0" smtClean="0">
              <a:solidFill>
                <a:schemeClr val="tx1"/>
              </a:solidFill>
            </a:endParaRPr>
          </a:p>
          <a:p>
            <a:r>
              <a:rPr lang="te-IN" b="1" dirty="0" smtClean="0">
                <a:solidFill>
                  <a:schemeClr val="tx1"/>
                </a:solidFill>
              </a:rPr>
              <a:t>కవలలు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chemeClr val="tx1"/>
                </a:solidFill>
              </a:rPr>
              <a:t>Richard Dawkins</a:t>
            </a:r>
            <a:endParaRPr lang="te-IN" sz="3000" dirty="0" smtClean="0">
              <a:solidFill>
                <a:schemeClr val="tx1"/>
              </a:solidFill>
            </a:endParaRPr>
          </a:p>
          <a:p>
            <a:r>
              <a:rPr lang="te-IN" b="1" dirty="0" smtClean="0">
                <a:solidFill>
                  <a:schemeClr val="tx1"/>
                </a:solidFill>
              </a:rPr>
              <a:t>రిచర్డ్ డాకిన్స్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Our Paradigm’s terms: </a:t>
            </a:r>
            <a:endParaRPr lang="te-IN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e-IN" b="1" dirty="0" smtClean="0">
                <a:solidFill>
                  <a:schemeClr val="tx1"/>
                </a:solidFill>
              </a:rPr>
              <a:t>మన పద్ధతిలోని నియమాలు: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Evangelism; Discipleship</a:t>
            </a:r>
            <a:endParaRPr lang="te-IN" b="1" dirty="0" smtClean="0">
              <a:solidFill>
                <a:schemeClr val="tx1"/>
              </a:solidFill>
            </a:endParaRPr>
          </a:p>
          <a:p>
            <a:pPr lvl="1"/>
            <a:r>
              <a:rPr lang="te-IN" b="1" dirty="0" smtClean="0">
                <a:solidFill>
                  <a:schemeClr val="tx1"/>
                </a:solidFill>
              </a:rPr>
              <a:t>సువార్తీకరణ, శిష్యత్వం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27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00" b="1" dirty="0" smtClean="0"/>
              <a:t>.</a:t>
            </a:r>
            <a:endParaRPr lang="en-US" sz="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9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sz="5400" b="1" dirty="0" smtClean="0">
                <a:solidFill>
                  <a:schemeClr val="tx1"/>
                </a:solidFill>
              </a:rPr>
              <a:t>7 Reasons</a:t>
            </a:r>
            <a:endParaRPr lang="te-IN" sz="5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te-IN" sz="5400" b="1" dirty="0" smtClean="0">
                <a:solidFill>
                  <a:schemeClr val="tx1"/>
                </a:solidFill>
              </a:rPr>
              <a:t>7 కారణాలు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Why A Working Return to the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Priority of Discipleship is Imperative</a:t>
            </a:r>
            <a:endParaRPr lang="te-IN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te-IN" sz="3500" b="1" dirty="0" smtClean="0">
                <a:solidFill>
                  <a:schemeClr val="tx1"/>
                </a:solidFill>
              </a:rPr>
              <a:t>శిష్యత్వానికి ప్రాధాన్యత నివ్వడం తప్పనిసరి. ఎందుకు?</a:t>
            </a:r>
            <a:endParaRPr lang="en-US" sz="35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And the Consequence of Ignoring a Return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te-IN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te-IN" sz="3500" b="1" dirty="0" smtClean="0">
                <a:solidFill>
                  <a:schemeClr val="tx1"/>
                </a:solidFill>
              </a:rPr>
              <a:t>నిర్లక్ష్యం చేస్తే కలిగే ఫలితం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60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tx1"/>
                </a:solidFill>
              </a:rPr>
              <a:t>1) Jesus’ Priority?   To seek and save the lost</a:t>
            </a:r>
            <a:r>
              <a:rPr lang="te-IN" sz="3100" dirty="0" smtClean="0">
                <a:solidFill>
                  <a:schemeClr val="tx1"/>
                </a:solidFill>
              </a:rPr>
              <a:t/>
            </a:r>
            <a:br>
              <a:rPr lang="te-IN" sz="3100" dirty="0" smtClean="0">
                <a:solidFill>
                  <a:schemeClr val="tx1"/>
                </a:solidFill>
              </a:rPr>
            </a:br>
            <a:r>
              <a:rPr lang="te-IN" sz="3300" b="1" dirty="0" smtClean="0">
                <a:solidFill>
                  <a:schemeClr val="tx1"/>
                </a:solidFill>
              </a:rPr>
              <a:t>1) యేసు ప్రాధాన్యత: నశించినవారిని వెదకి రక్షించడం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867400"/>
          </a:xfrm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endParaRPr lang="en-US" sz="100" b="1" dirty="0" smtClean="0">
              <a:solidFill>
                <a:schemeClr val="tx1"/>
              </a:solidFill>
            </a:endParaRPr>
          </a:p>
          <a:p>
            <a:endParaRPr lang="en-US" sz="100" b="1" dirty="0">
              <a:solidFill>
                <a:schemeClr val="tx1"/>
              </a:solidFill>
            </a:endParaRPr>
          </a:p>
          <a:p>
            <a:endParaRPr lang="en-US" sz="100" b="1" dirty="0" smtClean="0">
              <a:solidFill>
                <a:schemeClr val="tx1"/>
              </a:solidFill>
            </a:endParaRPr>
          </a:p>
          <a:p>
            <a:endParaRPr lang="en-US" sz="100" b="1" dirty="0">
              <a:solidFill>
                <a:schemeClr val="tx1"/>
              </a:solidFill>
            </a:endParaRPr>
          </a:p>
          <a:p>
            <a:endParaRPr lang="en-US" sz="1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sz="8000" b="1" dirty="0" smtClean="0">
                <a:solidFill>
                  <a:schemeClr val="tx1"/>
                </a:solidFill>
              </a:rPr>
              <a:t>He made followers–not  converts- </a:t>
            </a:r>
            <a:r>
              <a:rPr lang="te-IN" sz="8800" b="1" dirty="0" smtClean="0">
                <a:solidFill>
                  <a:schemeClr val="tx1"/>
                </a:solidFill>
              </a:rPr>
              <a:t>మనుషుల్ని మార్చడం కాదు, శిష్యుల్ని చేశాడు</a:t>
            </a:r>
            <a:endParaRPr lang="en-US" sz="88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sz="8000" b="1" dirty="0" smtClean="0">
                <a:solidFill>
                  <a:schemeClr val="tx1"/>
                </a:solidFill>
              </a:rPr>
              <a:t>Jesus most often connected the Gospel to Kingdom not Salvation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e-IN" sz="8800" b="1" dirty="0" smtClean="0">
                <a:solidFill>
                  <a:schemeClr val="tx1"/>
                </a:solidFill>
              </a:rPr>
              <a:t>యేసు సువార్తను రక్షణకు కాక రాజ్యానికి ముడిపెట్టాడు</a:t>
            </a:r>
            <a:endParaRPr lang="en-US" sz="88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6400" b="1" dirty="0">
                <a:solidFill>
                  <a:schemeClr val="tx1"/>
                </a:solidFill>
              </a:rPr>
              <a:t>Kingdom </a:t>
            </a:r>
            <a:r>
              <a:rPr lang="en-US" sz="6400" b="1" dirty="0" smtClean="0">
                <a:solidFill>
                  <a:schemeClr val="tx1"/>
                </a:solidFill>
              </a:rPr>
              <a:t>      </a:t>
            </a:r>
            <a:r>
              <a:rPr lang="te-IN" sz="6400" b="1" dirty="0" smtClean="0">
                <a:solidFill>
                  <a:schemeClr val="tx1"/>
                </a:solidFill>
              </a:rPr>
              <a:t>      </a:t>
            </a:r>
            <a:r>
              <a:rPr lang="en-US" sz="6400" b="1" dirty="0" smtClean="0">
                <a:solidFill>
                  <a:schemeClr val="tx1"/>
                </a:solidFill>
              </a:rPr>
              <a:t>God’s </a:t>
            </a:r>
            <a:r>
              <a:rPr lang="en-US" sz="6400" b="1" dirty="0">
                <a:solidFill>
                  <a:schemeClr val="tx1"/>
                </a:solidFill>
              </a:rPr>
              <a:t>will </a:t>
            </a:r>
            <a:r>
              <a:rPr lang="en-US" sz="6400" b="1" dirty="0" smtClean="0">
                <a:solidFill>
                  <a:schemeClr val="tx1"/>
                </a:solidFill>
              </a:rPr>
              <a:t>done</a:t>
            </a:r>
            <a:r>
              <a:rPr lang="te-IN" sz="6400" b="1" dirty="0" smtClean="0">
                <a:solidFill>
                  <a:schemeClr val="tx1"/>
                </a:solidFill>
              </a:rPr>
              <a:t>    </a:t>
            </a:r>
            <a:r>
              <a:rPr lang="en-US" sz="6400" b="1" dirty="0" smtClean="0">
                <a:solidFill>
                  <a:schemeClr val="tx1"/>
                </a:solidFill>
              </a:rPr>
              <a:t>         flourishing</a:t>
            </a:r>
            <a:endParaRPr lang="te-IN" sz="64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te-IN" sz="7200" b="1" dirty="0" smtClean="0">
                <a:solidFill>
                  <a:schemeClr val="tx1"/>
                </a:solidFill>
              </a:rPr>
              <a:t>రాజ్యం            దేవుని చిత్తం నెరవేర్పు           ఫలింపు</a:t>
            </a:r>
            <a:endParaRPr lang="en-US" sz="7200" b="1" dirty="0">
              <a:solidFill>
                <a:schemeClr val="tx1"/>
              </a:solidFill>
            </a:endParaRPr>
          </a:p>
          <a:p>
            <a:endParaRPr lang="en-US" sz="1200" b="1" dirty="0" smtClean="0">
              <a:solidFill>
                <a:schemeClr val="tx1"/>
              </a:solidFill>
            </a:endParaRPr>
          </a:p>
          <a:p>
            <a:pPr lvl="0">
              <a:spcAft>
                <a:spcPts val="1200"/>
              </a:spcAft>
            </a:pPr>
            <a:r>
              <a:rPr lang="en-GB" sz="9600" b="1" dirty="0">
                <a:solidFill>
                  <a:schemeClr val="tx1"/>
                </a:solidFill>
              </a:rPr>
              <a:t>Jesus model</a:t>
            </a:r>
            <a:r>
              <a:rPr lang="en-GB" sz="9600" b="1" dirty="0" smtClean="0">
                <a:solidFill>
                  <a:schemeClr val="tx1"/>
                </a:solidFill>
              </a:rPr>
              <a:t>:</a:t>
            </a:r>
            <a:r>
              <a:rPr lang="te-IN" sz="9600" b="1" dirty="0" smtClean="0">
                <a:solidFill>
                  <a:schemeClr val="tx1"/>
                </a:solidFill>
              </a:rPr>
              <a:t> యేసు ఆదర్శం</a:t>
            </a:r>
            <a:endParaRPr lang="en-GB" sz="8000" b="1" dirty="0" smtClean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spcAft>
                <a:spcPts val="1200"/>
              </a:spcAft>
            </a:pPr>
            <a:r>
              <a:rPr lang="en-GB" sz="7200" b="1" dirty="0" smtClean="0">
                <a:solidFill>
                  <a:schemeClr val="tx1"/>
                </a:solidFill>
              </a:rPr>
              <a:t>Conversation with Nicodemus in John 3 - </a:t>
            </a:r>
            <a:r>
              <a:rPr lang="te-IN" sz="8000" b="1" dirty="0" smtClean="0">
                <a:solidFill>
                  <a:schemeClr val="tx1"/>
                </a:solidFill>
              </a:rPr>
              <a:t>నికోదేముతో సంభాషణ  యోహాను 3 అధ్యా.</a:t>
            </a:r>
            <a:endParaRPr lang="en-GB" sz="8000" b="1" dirty="0" smtClean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spcAft>
                <a:spcPts val="1200"/>
              </a:spcAft>
            </a:pPr>
            <a:r>
              <a:rPr lang="en-GB" sz="7200" b="1" dirty="0" smtClean="0">
                <a:solidFill>
                  <a:schemeClr val="tx1"/>
                </a:solidFill>
              </a:rPr>
              <a:t>Woman at the well in John 4	       - </a:t>
            </a:r>
            <a:r>
              <a:rPr lang="te-IN" sz="8000" b="1" dirty="0" smtClean="0">
                <a:solidFill>
                  <a:schemeClr val="tx1"/>
                </a:solidFill>
              </a:rPr>
              <a:t>బావి దగ్గర స్త్రీ  యోహాను 4 అధ్యా.</a:t>
            </a:r>
            <a:endParaRPr lang="en-GB" sz="8000" b="1" dirty="0" smtClean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spcAft>
                <a:spcPts val="1200"/>
              </a:spcAft>
            </a:pPr>
            <a:r>
              <a:rPr lang="en-GB" sz="7200" b="1" dirty="0" smtClean="0">
                <a:solidFill>
                  <a:schemeClr val="tx1"/>
                </a:solidFill>
              </a:rPr>
              <a:t>Healing </a:t>
            </a:r>
            <a:r>
              <a:rPr lang="en-GB" sz="7200" b="1" dirty="0">
                <a:solidFill>
                  <a:schemeClr val="tx1"/>
                </a:solidFill>
              </a:rPr>
              <a:t>a dying boy from Cana in John </a:t>
            </a:r>
            <a:r>
              <a:rPr lang="en-GB" sz="7200" b="1" dirty="0" smtClean="0">
                <a:solidFill>
                  <a:schemeClr val="tx1"/>
                </a:solidFill>
              </a:rPr>
              <a:t>4 = </a:t>
            </a:r>
            <a:r>
              <a:rPr lang="te-IN" sz="8000" b="1" dirty="0" smtClean="0">
                <a:solidFill>
                  <a:schemeClr val="tx1"/>
                </a:solidFill>
              </a:rPr>
              <a:t>చనిపోతున్న బాలుని స్వస్థత యోహాను 4</a:t>
            </a:r>
            <a:endParaRPr lang="en-GB" sz="8000" b="1" dirty="0" smtClean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spcAft>
                <a:spcPts val="1200"/>
              </a:spcAft>
            </a:pPr>
            <a:r>
              <a:rPr lang="en-GB" sz="7200" b="1" dirty="0" smtClean="0">
                <a:solidFill>
                  <a:schemeClr val="tx1"/>
                </a:solidFill>
              </a:rPr>
              <a:t>Casting </a:t>
            </a:r>
            <a:r>
              <a:rPr lang="en-GB" sz="7200" b="1" dirty="0">
                <a:solidFill>
                  <a:schemeClr val="tx1"/>
                </a:solidFill>
              </a:rPr>
              <a:t>out of a demon in Mark 1; Luke </a:t>
            </a:r>
            <a:r>
              <a:rPr lang="en-GB" sz="7200" b="1" dirty="0" smtClean="0">
                <a:solidFill>
                  <a:schemeClr val="tx1"/>
                </a:solidFill>
              </a:rPr>
              <a:t>4 - </a:t>
            </a:r>
            <a:r>
              <a:rPr lang="te-IN" sz="8000" b="1" dirty="0" smtClean="0">
                <a:solidFill>
                  <a:schemeClr val="tx1"/>
                </a:solidFill>
              </a:rPr>
              <a:t>దయ్యాన్ని వెళ్ళగొట్టాడు మార్కు 1, లూకా 4</a:t>
            </a:r>
            <a:endParaRPr lang="en-GB" sz="8000" b="1" dirty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spcAft>
                <a:spcPts val="600"/>
              </a:spcAft>
            </a:pPr>
            <a:r>
              <a:rPr lang="en-GB" sz="7200" b="1" dirty="0">
                <a:solidFill>
                  <a:schemeClr val="tx1"/>
                </a:solidFill>
              </a:rPr>
              <a:t>Man cured of leprosy in Mt. 8; Mark 1; Luke </a:t>
            </a:r>
            <a:r>
              <a:rPr lang="en-GB" sz="7200" b="1" dirty="0" smtClean="0">
                <a:solidFill>
                  <a:schemeClr val="tx1"/>
                </a:solidFill>
              </a:rPr>
              <a:t>5</a:t>
            </a:r>
            <a:endParaRPr lang="te-IN" sz="7200" b="1" dirty="0" smtClean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spcAft>
                <a:spcPts val="1200"/>
              </a:spcAft>
            </a:pPr>
            <a:r>
              <a:rPr lang="te-IN" sz="8000" b="1" dirty="0" smtClean="0">
                <a:solidFill>
                  <a:schemeClr val="tx1"/>
                </a:solidFill>
              </a:rPr>
              <a:t>కుష్ట రోగి స్వస్థత మత్తయి 8, మార్కు 1, లూకా 5 అధ్యా.</a:t>
            </a:r>
            <a:endParaRPr lang="en-GB" sz="8000" b="1" dirty="0" smtClean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spcAft>
                <a:spcPts val="1200"/>
              </a:spcAft>
            </a:pPr>
            <a:r>
              <a:rPr lang="en-GB" sz="7200" b="1" dirty="0" smtClean="0">
                <a:solidFill>
                  <a:schemeClr val="tx1"/>
                </a:solidFill>
              </a:rPr>
              <a:t>Healing of the ten lepers 			</a:t>
            </a:r>
            <a:r>
              <a:rPr lang="te-IN" sz="8000" b="1" dirty="0" smtClean="0">
                <a:solidFill>
                  <a:schemeClr val="tx1"/>
                </a:solidFill>
              </a:rPr>
              <a:t>పదిమంది కుష్ట రోగుల స్వస్థత</a:t>
            </a:r>
            <a:endParaRPr lang="en-GB" sz="8000" b="1" dirty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spcAft>
                <a:spcPts val="1200"/>
              </a:spcAft>
            </a:pPr>
            <a:r>
              <a:rPr lang="en-GB" sz="7200" b="1" dirty="0">
                <a:solidFill>
                  <a:schemeClr val="tx1"/>
                </a:solidFill>
              </a:rPr>
              <a:t>Blind man given sight in Mt. </a:t>
            </a:r>
            <a:r>
              <a:rPr lang="en-GB" sz="7200" b="1" dirty="0" smtClean="0">
                <a:solidFill>
                  <a:schemeClr val="tx1"/>
                </a:solidFill>
              </a:rPr>
              <a:t>8		</a:t>
            </a:r>
            <a:r>
              <a:rPr lang="te-IN" sz="8000" b="1" dirty="0" smtClean="0">
                <a:solidFill>
                  <a:schemeClr val="tx1"/>
                </a:solidFill>
              </a:rPr>
              <a:t>గుడ్డివానికి చూపు మత్తయి 8 అధ్యా.</a:t>
            </a:r>
            <a:endParaRPr lang="en-GB" sz="8000" b="1" dirty="0">
              <a:solidFill>
                <a:schemeClr val="tx1"/>
              </a:solidFill>
            </a:endParaRPr>
          </a:p>
          <a:p>
            <a:pPr marL="0" lvl="1">
              <a:spcBef>
                <a:spcPts val="0"/>
              </a:spcBef>
              <a:spcAft>
                <a:spcPts val="600"/>
              </a:spcAft>
            </a:pPr>
            <a:r>
              <a:rPr lang="en-GB" sz="7200" b="1" dirty="0">
                <a:solidFill>
                  <a:schemeClr val="tx1"/>
                </a:solidFill>
              </a:rPr>
              <a:t>Raising to life of the widow’s son in Luke </a:t>
            </a:r>
            <a:r>
              <a:rPr lang="en-GB" sz="7200" b="1" dirty="0" smtClean="0">
                <a:solidFill>
                  <a:schemeClr val="tx1"/>
                </a:solidFill>
              </a:rPr>
              <a:t>7	</a:t>
            </a:r>
            <a:r>
              <a:rPr lang="te-IN" sz="8000" b="1" dirty="0" smtClean="0">
                <a:solidFill>
                  <a:schemeClr val="tx1"/>
                </a:solidFill>
              </a:rPr>
              <a:t>విధవరాలి కుమారుణ్ణి బతికించాడు లూకా 7 </a:t>
            </a:r>
            <a:endParaRPr lang="en-US" sz="8000" b="1" i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276600" y="2133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1295400" y="2133600"/>
            <a:ext cx="533400" cy="228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Equal 10"/>
          <p:cNvSpPr/>
          <p:nvPr/>
        </p:nvSpPr>
        <p:spPr>
          <a:xfrm>
            <a:off x="1066800" y="2438400"/>
            <a:ext cx="533400" cy="228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657600" y="2438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001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800" b="1" dirty="0" smtClean="0">
                <a:solidFill>
                  <a:schemeClr val="tx1"/>
                </a:solidFill>
              </a:rPr>
              <a:t/>
            </a:r>
            <a:br>
              <a:rPr lang="en-US" sz="8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3100" b="1" dirty="0" smtClean="0">
                <a:solidFill>
                  <a:schemeClr val="tx1"/>
                </a:solidFill>
              </a:rPr>
              <a:t>2) 1974 Lausanne Covenant – Over Correction</a:t>
            </a:r>
            <a:r>
              <a:rPr lang="te-IN" sz="3300" b="1" dirty="0" smtClean="0">
                <a:solidFill>
                  <a:schemeClr val="tx1"/>
                </a:solidFill>
              </a:rPr>
              <a:t/>
            </a:r>
            <a:br>
              <a:rPr lang="te-IN" sz="3300" b="1" dirty="0" smtClean="0">
                <a:solidFill>
                  <a:schemeClr val="tx1"/>
                </a:solidFill>
              </a:rPr>
            </a:br>
            <a:r>
              <a:rPr lang="te-IN" sz="3300" b="1" dirty="0" smtClean="0">
                <a:solidFill>
                  <a:schemeClr val="tx1"/>
                </a:solidFill>
              </a:rPr>
              <a:t>2) 1974 </a:t>
            </a:r>
            <a:r>
              <a:rPr lang="te-IN" b="1" dirty="0" smtClean="0">
                <a:solidFill>
                  <a:schemeClr val="tx1"/>
                </a:solidFill>
              </a:rPr>
              <a:t>లుసానే ఒప్పందం – మితిమీరిన దిద్దుబాటు</a:t>
            </a:r>
            <a:endParaRPr lang="en-US" sz="33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562600"/>
          </a:xfrm>
        </p:spPr>
        <p:txBody>
          <a:bodyPr>
            <a:normAutofit/>
          </a:bodyPr>
          <a:lstStyle/>
          <a:p>
            <a:pPr lvl="0"/>
            <a:r>
              <a:rPr lang="en-GB" sz="2400" b="1" dirty="0" smtClean="0">
                <a:solidFill>
                  <a:schemeClr val="tx1"/>
                </a:solidFill>
              </a:rPr>
              <a:t>“…..In the church’s mission of sacrificial service evangelism is primary.”</a:t>
            </a:r>
            <a:endParaRPr lang="te-IN" sz="2800" b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r>
              <a:rPr lang="te-IN" sz="3000" b="1" dirty="0" smtClean="0">
                <a:solidFill>
                  <a:schemeClr val="tx1"/>
                </a:solidFill>
              </a:rPr>
              <a:t>“త్యాగపూరితమైన సంఘ పరిచర్యలో సువార్తీకరణ మొదటిది”</a:t>
            </a:r>
            <a:endParaRPr lang="en-GB" sz="3000" b="1" dirty="0" smtClean="0">
              <a:solidFill>
                <a:schemeClr val="tx1"/>
              </a:solidFill>
            </a:endParaRPr>
          </a:p>
          <a:p>
            <a:pPr lvl="0"/>
            <a:r>
              <a:rPr lang="en-GB" sz="2400" b="1" dirty="0" smtClean="0">
                <a:solidFill>
                  <a:schemeClr val="tx1"/>
                </a:solidFill>
              </a:rPr>
              <a:t>Proclamation – if not priority, what is it?</a:t>
            </a:r>
            <a:endParaRPr lang="te-IN" sz="2400" b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r>
              <a:rPr lang="te-IN" sz="3000" b="1" dirty="0" smtClean="0">
                <a:solidFill>
                  <a:schemeClr val="tx1"/>
                </a:solidFill>
              </a:rPr>
              <a:t>ప్రకటన – ప్రాధాన్యత కాకపోతే మరేంటి?</a:t>
            </a:r>
            <a:endParaRPr lang="en-GB" sz="3000" b="1" dirty="0" smtClean="0">
              <a:solidFill>
                <a:schemeClr val="tx1"/>
              </a:solidFill>
            </a:endParaRPr>
          </a:p>
          <a:p>
            <a:pPr lvl="1"/>
            <a:r>
              <a:rPr lang="en-GB" sz="2400" b="1" dirty="0" smtClean="0">
                <a:solidFill>
                  <a:schemeClr val="tx1"/>
                </a:solidFill>
              </a:rPr>
              <a:t>Assumed – “As you go…” ; Component of witness; ally/partner in demonstration of the Kingdom</a:t>
            </a:r>
            <a:endParaRPr lang="te-IN" sz="24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te-IN" sz="2600" b="1" dirty="0" smtClean="0">
                <a:solidFill>
                  <a:schemeClr val="tx1"/>
                </a:solidFill>
              </a:rPr>
              <a:t>ఆశించింది – “మీరు వెళ్లి...” సాక్షికి ఉన్న బాధ్యత – రాజ్య ప్రకటనలో భాగస్వామి</a:t>
            </a:r>
            <a:endParaRPr lang="en-GB" sz="2600" b="1" dirty="0" smtClean="0">
              <a:solidFill>
                <a:schemeClr val="tx1"/>
              </a:solidFill>
            </a:endParaRPr>
          </a:p>
          <a:p>
            <a:pPr lvl="1"/>
            <a:r>
              <a:rPr lang="en-GB" sz="2400" b="1" dirty="0" smtClean="0">
                <a:solidFill>
                  <a:schemeClr val="tx1"/>
                </a:solidFill>
              </a:rPr>
              <a:t>Biblically – </a:t>
            </a:r>
            <a:r>
              <a:rPr lang="en-GB" sz="2400" b="1" dirty="0">
                <a:solidFill>
                  <a:schemeClr val="tx1"/>
                </a:solidFill>
              </a:rPr>
              <a:t>a</a:t>
            </a:r>
            <a:r>
              <a:rPr lang="en-GB" sz="2400" b="1" dirty="0" smtClean="0">
                <a:solidFill>
                  <a:schemeClr val="tx1"/>
                </a:solidFill>
              </a:rPr>
              <a:t> seamless action, often but not always, early in process of teaching obedience</a:t>
            </a:r>
            <a:endParaRPr lang="te-IN" sz="24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te-IN" sz="2600" b="1" dirty="0" smtClean="0">
                <a:solidFill>
                  <a:schemeClr val="tx1"/>
                </a:solidFill>
              </a:rPr>
              <a:t>బైబిలు ప్రకారం – కొనసాగే కార్యం – తరచుగా, అన్ని వేళలా కాదు. విధేయతను బోధించే క్రమంలో మొదటిది.</a:t>
            </a:r>
            <a:endParaRPr lang="en-GB" sz="3200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28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144000" cy="13716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schemeClr val="tx1"/>
                </a:solidFill>
              </a:rPr>
              <a:t>3) Conversion w/o discipleship        Hypocrisy</a:t>
            </a:r>
            <a:r>
              <a:rPr lang="te-IN" sz="3100" b="1" dirty="0" smtClean="0">
                <a:solidFill>
                  <a:schemeClr val="tx1"/>
                </a:solidFill>
              </a:rPr>
              <a:t/>
            </a:r>
            <a:br>
              <a:rPr lang="te-IN" sz="3100" b="1" dirty="0" smtClean="0">
                <a:solidFill>
                  <a:schemeClr val="tx1"/>
                </a:solidFill>
              </a:rPr>
            </a:br>
            <a:r>
              <a:rPr lang="te-IN" sz="3800" b="1" dirty="0" smtClean="0">
                <a:solidFill>
                  <a:schemeClr val="tx1"/>
                </a:solidFill>
              </a:rPr>
              <a:t>3) శిష్యత్వం లేని మార్పు - వేషధారణ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791200"/>
          </a:xfrm>
        </p:spPr>
        <p:txBody>
          <a:bodyPr>
            <a:normAutofit fontScale="70000" lnSpcReduction="20000"/>
          </a:bodyPr>
          <a:lstStyle/>
          <a:p>
            <a:endParaRPr lang="en-US" sz="8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Hypocrisy: saying one thing living differently</a:t>
            </a:r>
            <a:endParaRPr lang="te-IN" b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e-IN" sz="3400" b="1" dirty="0" smtClean="0">
                <a:solidFill>
                  <a:schemeClr val="tx1"/>
                </a:solidFill>
              </a:rPr>
              <a:t>వేషధారణ: చెప్పేదొకటి, చేసేదొకటి</a:t>
            </a:r>
            <a:endParaRPr lang="en-US" sz="3400" b="1" dirty="0" smtClean="0">
              <a:solidFill>
                <a:schemeClr val="tx1"/>
              </a:solidFill>
            </a:endParaRPr>
          </a:p>
          <a:p>
            <a:r>
              <a:rPr lang="en-US" b="1" i="1" dirty="0" smtClean="0">
                <a:solidFill>
                  <a:schemeClr val="tx1"/>
                </a:solidFill>
              </a:rPr>
              <a:t>UN </a:t>
            </a:r>
            <a:r>
              <a:rPr lang="en-US" b="1" i="1" dirty="0">
                <a:solidFill>
                  <a:schemeClr val="tx1"/>
                </a:solidFill>
              </a:rPr>
              <a:t>C</a:t>
            </a:r>
            <a:r>
              <a:rPr lang="en-US" b="1" i="1" dirty="0" smtClean="0">
                <a:solidFill>
                  <a:schemeClr val="tx1"/>
                </a:solidFill>
              </a:rPr>
              <a:t>hristian </a:t>
            </a:r>
            <a:r>
              <a:rPr lang="en-US" b="1" dirty="0" smtClean="0">
                <a:solidFill>
                  <a:schemeClr val="tx1"/>
                </a:solidFill>
              </a:rPr>
              <a:t>– David </a:t>
            </a:r>
            <a:r>
              <a:rPr lang="en-US" b="1" dirty="0" err="1" smtClean="0">
                <a:solidFill>
                  <a:schemeClr val="tx1"/>
                </a:solidFill>
              </a:rPr>
              <a:t>Kinnaman</a:t>
            </a:r>
            <a:r>
              <a:rPr lang="en-US" b="1" dirty="0" smtClean="0">
                <a:solidFill>
                  <a:schemeClr val="tx1"/>
                </a:solidFill>
              </a:rPr>
              <a:t>, 2007</a:t>
            </a:r>
            <a:endParaRPr lang="te-IN" b="1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te-IN" sz="3400" b="1" dirty="0" smtClean="0">
                <a:solidFill>
                  <a:schemeClr val="tx1"/>
                </a:solidFill>
              </a:rPr>
              <a:t>క్రైస్తవం కాదు – డేవిడ్ కిన్నామన్, 2007</a:t>
            </a:r>
            <a:endParaRPr lang="en-US" sz="3400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Mosaics - 1984 and 2002  (12 to 30 yr.-olds in 2014) </a:t>
            </a:r>
            <a:endParaRPr lang="te-IN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te-IN" sz="3100" b="1" dirty="0" smtClean="0">
                <a:solidFill>
                  <a:schemeClr val="tx1"/>
                </a:solidFill>
              </a:rPr>
              <a:t>మొజాయిక్స్ – 1984, 2002 (12 నుండి 30 సం.లు 2014లో)</a:t>
            </a:r>
            <a:endParaRPr lang="en-US" sz="3100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Buster - 1965 and 1983   (31 to 49 yr.-olds in 2014)</a:t>
            </a:r>
            <a:endParaRPr lang="te-IN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te-IN" sz="3100" b="1" dirty="0" smtClean="0">
                <a:solidFill>
                  <a:schemeClr val="tx1"/>
                </a:solidFill>
              </a:rPr>
              <a:t>బస్టర్ – 1965, 1983 (31 నుండి 49 సం.లు 2014 లో)</a:t>
            </a:r>
            <a:endParaRPr lang="en-US" sz="3100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30% to 35%:  5% difference – </a:t>
            </a:r>
            <a:r>
              <a:rPr lang="en-US" sz="2400" b="1" dirty="0" smtClean="0">
                <a:solidFill>
                  <a:schemeClr val="tx1"/>
                </a:solidFill>
              </a:rPr>
              <a:t>between </a:t>
            </a:r>
            <a:r>
              <a:rPr lang="en-US" sz="2400" b="1" dirty="0" err="1" smtClean="0">
                <a:solidFill>
                  <a:schemeClr val="tx1"/>
                </a:solidFill>
              </a:rPr>
              <a:t>Xn</a:t>
            </a:r>
            <a:r>
              <a:rPr lang="en-US" sz="2400" b="1" dirty="0" smtClean="0">
                <a:solidFill>
                  <a:schemeClr val="tx1"/>
                </a:solidFill>
              </a:rPr>
              <a:t> &amp; non-</a:t>
            </a:r>
            <a:r>
              <a:rPr lang="en-US" sz="2400" b="1" dirty="0" err="1" smtClean="0">
                <a:solidFill>
                  <a:schemeClr val="tx1"/>
                </a:solidFill>
              </a:rPr>
              <a:t>Xn</a:t>
            </a:r>
            <a:endParaRPr lang="te-IN" sz="24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te-IN" sz="3100" b="1" dirty="0" smtClean="0">
                <a:solidFill>
                  <a:schemeClr val="tx1"/>
                </a:solidFill>
              </a:rPr>
              <a:t>30% నుండి 35%: 5% తేడా – క్రైస్తవులు, ఇతరులకు మధ్య</a:t>
            </a:r>
            <a:endParaRPr lang="en-US" sz="3100" b="1" dirty="0" smtClean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/>
                </a:solidFill>
              </a:rPr>
              <a:t>95 million Mosaics and Busters  </a:t>
            </a:r>
            <a:r>
              <a:rPr lang="en-US" b="1" dirty="0" smtClean="0">
                <a:solidFill>
                  <a:schemeClr val="tx1"/>
                </a:solidFill>
              </a:rPr>
              <a:t>- </a:t>
            </a:r>
            <a:r>
              <a:rPr lang="te-IN" sz="2900" b="1" dirty="0" smtClean="0">
                <a:solidFill>
                  <a:schemeClr val="tx1"/>
                </a:solidFill>
              </a:rPr>
              <a:t>9.5 కోట్ల మంది మొజాయిక్కులు, బస్టర్లు</a:t>
            </a:r>
            <a:endParaRPr lang="en-US" sz="2900" b="1" dirty="0" smtClean="0">
              <a:solidFill>
                <a:schemeClr val="tx1"/>
              </a:solidFill>
            </a:endParaRPr>
          </a:p>
          <a:p>
            <a:pPr lvl="2"/>
            <a:r>
              <a:rPr lang="en-US" sz="2600" b="1" dirty="0" smtClean="0">
                <a:solidFill>
                  <a:schemeClr val="tx1"/>
                </a:solidFill>
              </a:rPr>
              <a:t>60 million profess earlier commitment to follow Jesus</a:t>
            </a:r>
            <a:endParaRPr lang="te-IN" sz="2600" b="1" dirty="0" smtClean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te-IN" sz="2900" b="1" dirty="0" smtClean="0">
                <a:solidFill>
                  <a:schemeClr val="tx1"/>
                </a:solidFill>
              </a:rPr>
              <a:t>6 కోట్ల మంది  యేసును వెంబడించడానికి తీర్మానించుకున్నారు</a:t>
            </a:r>
            <a:endParaRPr lang="en-US" sz="2900" b="1" dirty="0" smtClean="0">
              <a:solidFill>
                <a:schemeClr val="tx1"/>
              </a:solidFill>
            </a:endParaRPr>
          </a:p>
          <a:p>
            <a:pPr lvl="2"/>
            <a:r>
              <a:rPr lang="en-US" sz="2600" b="1" dirty="0" smtClean="0">
                <a:solidFill>
                  <a:schemeClr val="tx1"/>
                </a:solidFill>
              </a:rPr>
              <a:t>3 million have “Biblical worldview”</a:t>
            </a:r>
            <a:endParaRPr lang="te-IN" sz="2600" b="1" dirty="0" smtClean="0">
              <a:solidFill>
                <a:schemeClr val="tx1"/>
              </a:solidFill>
            </a:endParaRPr>
          </a:p>
          <a:p>
            <a:pPr lvl="2"/>
            <a:r>
              <a:rPr lang="te-IN" sz="2900" b="1" dirty="0" smtClean="0">
                <a:solidFill>
                  <a:schemeClr val="tx1"/>
                </a:solidFill>
              </a:rPr>
              <a:t>30 లక్షల మంది “బైబిలు ప్రాపంచిక దృక్పథం” కలిగి ఉన్నారు.</a:t>
            </a:r>
            <a:endParaRPr lang="en-US" sz="2900" b="1" dirty="0" smtClean="0">
              <a:solidFill>
                <a:schemeClr val="tx1"/>
              </a:solidFill>
            </a:endParaRP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Isaiah 58</a:t>
            </a:r>
            <a:r>
              <a:rPr lang="te-IN" b="1" dirty="0" smtClean="0">
                <a:solidFill>
                  <a:schemeClr val="tx1"/>
                </a:solidFill>
              </a:rPr>
              <a:t>   యెషయా 58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511421" y="221742"/>
            <a:ext cx="508379" cy="3116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03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3300" b="1" dirty="0" smtClean="0">
                <a:solidFill>
                  <a:schemeClr val="tx1"/>
                </a:solidFill>
              </a:rPr>
              <a:t>4)  True ‘Worship’ Attracts</a:t>
            </a:r>
            <a:r>
              <a:rPr lang="te-IN" sz="3300" b="1" dirty="0" smtClean="0">
                <a:solidFill>
                  <a:schemeClr val="tx1"/>
                </a:solidFill>
              </a:rPr>
              <a:t/>
            </a:r>
            <a:br>
              <a:rPr lang="te-IN" sz="3300" b="1" dirty="0" smtClean="0">
                <a:solidFill>
                  <a:schemeClr val="tx1"/>
                </a:solidFill>
              </a:rPr>
            </a:br>
            <a:r>
              <a:rPr lang="te-IN" sz="4000" b="1" dirty="0" smtClean="0">
                <a:solidFill>
                  <a:schemeClr val="tx1"/>
                </a:solidFill>
              </a:rPr>
              <a:t>4) నిజమైన ఆరాధన ఆకర్షించేవి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2762"/>
            <a:ext cx="8382000" cy="47704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Deuteronomy 4:5-8   “Priests”</a:t>
            </a:r>
            <a:endParaRPr lang="te-IN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te-IN" sz="2800" b="1" dirty="0" smtClean="0">
                <a:solidFill>
                  <a:schemeClr val="tx1"/>
                </a:solidFill>
              </a:rPr>
              <a:t>ద్వితీయోపదేశకాండం 4:5-8    “యాజకులు”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Matthew 5:13-16  “Salt and Light”</a:t>
            </a:r>
            <a:endParaRPr lang="te-IN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te-IN" sz="2800" b="1" dirty="0" smtClean="0">
                <a:solidFill>
                  <a:schemeClr val="tx1"/>
                </a:solidFill>
              </a:rPr>
              <a:t>మత్తయి 5:13-16   “ఉప్పు, వెలుగు”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I Peter 2:12  “Good Neighbors”</a:t>
            </a:r>
            <a:endParaRPr lang="te-IN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te-IN" sz="2800" b="1" dirty="0" smtClean="0">
                <a:solidFill>
                  <a:schemeClr val="tx1"/>
                </a:solidFill>
              </a:rPr>
              <a:t>1పేతురు 2:12   “మంచి పొరుగువారు”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Corporate “worship” is primarily for followers, not observers</a:t>
            </a:r>
            <a:endParaRPr lang="te-IN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te-IN" sz="2800" b="1" dirty="0" smtClean="0">
                <a:solidFill>
                  <a:schemeClr val="tx1"/>
                </a:solidFill>
              </a:rPr>
              <a:t>సామూహిక ఆరాధన ముఖ్యంగా శిష్యులకు మాత్రమే. ప్రేక్షకులకు కాదు.</a:t>
            </a:r>
            <a:endParaRPr lang="en-US" sz="2800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05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11010</TotalTime>
  <Words>1250</Words>
  <Application>Microsoft Office PowerPoint</Application>
  <PresentationFormat>On-screen Show (4:3)</PresentationFormat>
  <Paragraphs>310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Discipleship… The Great Commission’s Goal శిష్యత్వం... మహా ఆజ్ఞ యొక్క ఆశయం</vt:lpstr>
      <vt:lpstr> OUR Working Heritage  -   Making Converts  మన పరిచర్య వారసత్వం – ప్రజలను మార్చడం</vt:lpstr>
      <vt:lpstr>Two Errors రెండు తప్పిదాలు</vt:lpstr>
      <vt:lpstr>Paradigm Prisoners పాత పద్ధతుల బందీలు</vt:lpstr>
      <vt:lpstr>.</vt:lpstr>
      <vt:lpstr>1) Jesus’ Priority?   To seek and save the lost 1) యేసు ప్రాధాన్యత: నశించినవారిని వెదకి రక్షించడం</vt:lpstr>
      <vt:lpstr>  2) 1974 Lausanne Covenant – Over Correction 2) 1974 లుసానే ఒప్పందం – మితిమీరిన దిద్దుబాటు</vt:lpstr>
      <vt:lpstr>3) Conversion w/o discipleship        Hypocrisy 3) శిష్యత్వం లేని మార్పు - వేషధారణ</vt:lpstr>
      <vt:lpstr> 4)  True ‘Worship’ Attracts 4) నిజమైన ఆరాధన ఆకర్షించేవి </vt:lpstr>
      <vt:lpstr> 5) God’s Glory is the goal 5) దేవునికి మహిమే మన ధ్యేయం </vt:lpstr>
      <vt:lpstr>. 6)</vt:lpstr>
      <vt:lpstr>Slide 12</vt:lpstr>
      <vt:lpstr>The Church – Gods  People  as  a  Window సంఘం – దేవుని ప్రజలే కిటికీ</vt:lpstr>
      <vt:lpstr>The Consequence పరిణామం</vt:lpstr>
      <vt:lpstr>7)  Discipleship:  Equipping to be Like Jesus 7) శిష్యత్వం: క్రీస్తులా ఉండేందుకు సన్నద్దుల్ని చేయడం </vt:lpstr>
      <vt:lpstr> A Strategy of discipleship శిష్యత్వపు వ్యూహం  </vt:lpstr>
      <vt:lpstr> measuring Discipleship శిష్యత్వాన్ని కొలవడం </vt:lpstr>
      <vt:lpstr>A Return to Ancient Missiology ప్రాచీన ప్రాచీన సువార్తీకరణ పద్ధతికి మరలడం     Periods Adapted from Robert Webber</vt:lpstr>
      <vt:lpstr>There is real  H O P E ! నిజమైన ని రీ క్ష ణ ఉంది!</vt:lpstr>
      <vt:lpstr>HIS Kingdom Come ఆయన రాజ్యము వచ్చు గాక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Discipleship The Great Commission’s Goal</dc:title>
  <dc:creator>Bob Moffitt</dc:creator>
  <cp:lastModifiedBy>magic</cp:lastModifiedBy>
  <cp:revision>130</cp:revision>
  <cp:lastPrinted>2014-04-21T22:26:08Z</cp:lastPrinted>
  <dcterms:created xsi:type="dcterms:W3CDTF">2014-04-15T18:30:04Z</dcterms:created>
  <dcterms:modified xsi:type="dcterms:W3CDTF">2018-08-21T11:29:22Z</dcterms:modified>
</cp:coreProperties>
</file>